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58" r:id="rId6"/>
    <p:sldId id="270" r:id="rId7"/>
    <p:sldId id="284" r:id="rId8"/>
    <p:sldId id="261" r:id="rId9"/>
    <p:sldId id="273" r:id="rId10"/>
    <p:sldId id="272" r:id="rId11"/>
    <p:sldId id="275" r:id="rId12"/>
    <p:sldId id="274" r:id="rId13"/>
    <p:sldId id="277" r:id="rId14"/>
    <p:sldId id="276" r:id="rId15"/>
    <p:sldId id="278" r:id="rId16"/>
    <p:sldId id="28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662623"/>
            <a:ext cx="9144000" cy="2387600"/>
          </a:xfrm>
        </p:spPr>
        <p:txBody>
          <a:bodyPr/>
          <a:p>
            <a:r>
              <a:rPr lang="en-US" altLang="zh-CN"/>
              <a:t>EVS</a:t>
            </a:r>
            <a:r>
              <a:rPr lang="zh-CN" altLang="en-US"/>
              <a:t>产品使用培训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223010" y="586105"/>
            <a:ext cx="2192020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/>
              <a:t>设定编辑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1771015"/>
            <a:ext cx="4632325" cy="3584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60" y="1771015"/>
            <a:ext cx="4706620" cy="3550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3880" y="1047750"/>
            <a:ext cx="8641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一个设定里包括了一个完整的检测项的参数设定，可以通过增删选操作设置检测设定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223010" y="586105"/>
            <a:ext cx="2192020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/>
              <a:t>CCD</a:t>
            </a:r>
            <a:r>
              <a:rPr lang="zh-CN" altLang="en-US" sz="2400" b="1"/>
              <a:t>设定界面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0" y="1553210"/>
            <a:ext cx="3621405" cy="479234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354455" y="1086485"/>
            <a:ext cx="3126105" cy="466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>
                <a:sym typeface="+mn-ea"/>
              </a:rPr>
              <a:t>包含</a:t>
            </a:r>
            <a:r>
              <a:rPr lang="en-US" altLang="zh-CN" sz="1800">
                <a:sym typeface="+mn-ea"/>
              </a:rPr>
              <a:t>CCD</a:t>
            </a:r>
            <a:r>
              <a:rPr lang="zh-CN" altLang="en-US" sz="1800">
                <a:sym typeface="+mn-ea"/>
              </a:rPr>
              <a:t>部分常用参数的设置</a:t>
            </a:r>
            <a:endParaRPr lang="zh-CN" altLang="en-US" sz="1800">
              <a:sym typeface="+mn-ea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664325" y="1086485"/>
            <a:ext cx="4215130" cy="466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>
                <a:sym typeface="+mn-ea"/>
              </a:rPr>
              <a:t>对</a:t>
            </a:r>
            <a:r>
              <a:rPr lang="en-US" altLang="zh-CN" sz="1800">
                <a:sym typeface="+mn-ea"/>
              </a:rPr>
              <a:t>CCD</a:t>
            </a:r>
            <a:r>
              <a:rPr lang="zh-CN" altLang="en-US" sz="1800">
                <a:sym typeface="+mn-ea"/>
              </a:rPr>
              <a:t>触发模式和信号的设定</a:t>
            </a:r>
            <a:endParaRPr lang="zh-CN" altLang="en-US" sz="18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655" y="1605915"/>
            <a:ext cx="3556635" cy="4739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6085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223010" y="586105"/>
            <a:ext cx="2192020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/>
              <a:t>CCD</a:t>
            </a:r>
            <a:r>
              <a:rPr lang="zh-CN" altLang="en-US" sz="2400" b="1"/>
              <a:t>设定界面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1543050"/>
            <a:ext cx="3544570" cy="4690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0" y="1543050"/>
            <a:ext cx="3560445" cy="465772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1438275" y="1047750"/>
            <a:ext cx="3126105" cy="466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>
                <a:sym typeface="+mn-ea"/>
              </a:rPr>
              <a:t>对光源的控制进行设置</a:t>
            </a:r>
            <a:endParaRPr lang="zh-CN" altLang="en-US" sz="1800"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6568440" y="1076325"/>
            <a:ext cx="3688080" cy="466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>
                <a:sym typeface="+mn-ea"/>
              </a:rPr>
              <a:t>可以对取到图片先做一次预处理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223010" y="586105"/>
            <a:ext cx="2670175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/>
              <a:t>注册基准图像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0" y="1591945"/>
            <a:ext cx="6617970" cy="4699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7370" y="1047750"/>
            <a:ext cx="6355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zh-CN">
                <a:sym typeface="+mn-ea"/>
              </a:rPr>
              <a:t>注册一个标准化图片作为基准图像，算法工具添加以此为基础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223010" y="586105"/>
            <a:ext cx="2670175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2400" b="1"/>
              <a:t>添加算法工具</a:t>
            </a:r>
            <a:endParaRPr lang="zh-CN" altLang="zh-CN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85" y="1631950"/>
            <a:ext cx="6990715" cy="48710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30350" y="1047750"/>
            <a:ext cx="772922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/>
              <a:t>按工具类别分成</a:t>
            </a:r>
            <a:r>
              <a:rPr lang="en-US" altLang="zh-CN"/>
              <a:t>12</a:t>
            </a:r>
            <a:r>
              <a:rPr lang="zh-CN" altLang="en-US"/>
              <a:t>种，每个下面有数个算法工具，可根据需要添加算法工具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828040" y="586105"/>
            <a:ext cx="2670175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2400" b="1"/>
              <a:t>算法设定</a:t>
            </a:r>
            <a:endParaRPr lang="zh-CN" altLang="zh-CN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920115" y="1047750"/>
            <a:ext cx="34588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/>
              <a:t>这里可以对算法参数进行设定，包括图像的</a:t>
            </a:r>
            <a:r>
              <a:rPr lang="en-US" altLang="zh-CN"/>
              <a:t>ROI</a:t>
            </a:r>
            <a:r>
              <a:rPr lang="zh-CN" altLang="en-US"/>
              <a:t>设置，图像的预处理，检测条件设置，判定条件设置。</a:t>
            </a:r>
            <a:endParaRPr lang="zh-CN" altLang="en-US"/>
          </a:p>
          <a:p>
            <a:pPr algn="l">
              <a:lnSpc>
                <a:spcPct val="150000"/>
              </a:lnSpc>
            </a:pPr>
            <a:endParaRPr lang="zh-CN" altLang="en-US"/>
          </a:p>
          <a:p>
            <a:pPr algn="l">
              <a:lnSpc>
                <a:spcPct val="150000"/>
              </a:lnSpc>
            </a:pPr>
            <a:r>
              <a:rPr lang="zh-CN" altLang="en-US"/>
              <a:t>当检测项对位置有需求时，需要加载补正源，可以拿当前取到的图像和基准图像对比，做出位置补正。补正源是另一个单独的算法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80" y="1047750"/>
            <a:ext cx="7131685" cy="5002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84345" y="259715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34670"/>
            <a:ext cx="9144000" cy="1143635"/>
          </a:xfrm>
        </p:spPr>
        <p:txBody>
          <a:bodyPr/>
          <a:p>
            <a:r>
              <a:rPr lang="zh-CN" altLang="zh-CN" sz="4800">
                <a:sym typeface="+mn-ea"/>
              </a:rPr>
              <a:t>视觉解决方案</a:t>
            </a:r>
            <a:endParaRPr lang="zh-CN" altLang="en-US" sz="480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953260" y="1363980"/>
            <a:ext cx="9144000" cy="3773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1.</a:t>
            </a:r>
            <a:r>
              <a:rPr lang="zh-CN" altLang="zh-CN" sz="2500">
                <a:sym typeface="+mn-ea"/>
              </a:rPr>
              <a:t>摄像头和光学部件（镜头，透镜等）</a:t>
            </a:r>
            <a:endParaRPr lang="zh-CN" altLang="zh-CN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zh-CN" sz="2500">
                <a:sym typeface="+mn-ea"/>
              </a:rPr>
              <a:t>2</a:t>
            </a:r>
            <a:r>
              <a:rPr lang="en-US" altLang="zh-CN" sz="2500">
                <a:sym typeface="+mn-ea"/>
              </a:rPr>
              <a:t>.</a:t>
            </a:r>
            <a:r>
              <a:rPr lang="zh-CN" altLang="en-US" sz="2500">
                <a:sym typeface="+mn-ea"/>
              </a:rPr>
              <a:t>光源</a:t>
            </a:r>
            <a:endParaRPr lang="zh-CN" altLang="zh-CN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3.</a:t>
            </a:r>
            <a:r>
              <a:rPr lang="zh-CN" altLang="zh-CN" sz="2500">
                <a:sym typeface="+mn-ea"/>
              </a:rPr>
              <a:t>传感器</a:t>
            </a:r>
            <a:endParaRPr lang="zh-CN" altLang="zh-CN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4.</a:t>
            </a:r>
            <a:r>
              <a:rPr lang="zh-CN" altLang="zh-CN" sz="2500">
                <a:sym typeface="+mn-ea"/>
              </a:rPr>
              <a:t>PC平台或控制器</a:t>
            </a:r>
            <a:endParaRPr lang="zh-CN" altLang="zh-CN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5.检测软件</a:t>
            </a:r>
            <a:endParaRPr lang="en-US" altLang="zh-CN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6.</a:t>
            </a:r>
            <a:r>
              <a:rPr lang="zh-CN" altLang="zh-CN" sz="2500">
                <a:sym typeface="+mn-ea"/>
              </a:rPr>
              <a:t>数字I/O和通信</a:t>
            </a:r>
            <a:endParaRPr lang="zh-CN" altLang="en-US" sz="25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95" y="2747010"/>
            <a:ext cx="4731385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3400" y="520065"/>
            <a:ext cx="9144000" cy="1143635"/>
          </a:xfrm>
        </p:spPr>
        <p:txBody>
          <a:bodyPr/>
          <a:p>
            <a:pPr algn="l"/>
            <a:r>
              <a:rPr lang="zh-CN" altLang="zh-CN" sz="4000">
                <a:sym typeface="+mn-ea"/>
              </a:rPr>
              <a:t>视觉解决方案实施注意点</a:t>
            </a:r>
            <a:endParaRPr lang="zh-CN" altLang="en-US" sz="400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803400" y="1400175"/>
            <a:ext cx="9144000" cy="4188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1.</a:t>
            </a:r>
            <a:r>
              <a:rPr lang="zh-CN" altLang="en-US" sz="2500">
                <a:sym typeface="+mn-ea"/>
              </a:rPr>
              <a:t>有没有外来光，是否会干扰到成像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zh-CN" sz="2500">
                <a:sym typeface="+mn-ea"/>
              </a:rPr>
              <a:t>2</a:t>
            </a:r>
            <a:r>
              <a:rPr lang="en-US" altLang="zh-CN" sz="2500">
                <a:sym typeface="+mn-ea"/>
              </a:rPr>
              <a:t>.</a:t>
            </a:r>
            <a:r>
              <a:rPr lang="zh-CN" altLang="en-US" sz="2500">
                <a:sym typeface="+mn-ea"/>
              </a:rPr>
              <a:t>有没有安装空间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3.</a:t>
            </a:r>
            <a:r>
              <a:rPr lang="zh-CN" altLang="en-US" sz="2500">
                <a:sym typeface="+mn-ea"/>
              </a:rPr>
              <a:t>有没有振动</a:t>
            </a:r>
            <a:endParaRPr lang="zh-CN" altLang="zh-CN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4.</a:t>
            </a:r>
            <a:r>
              <a:rPr lang="zh-CN" altLang="en-US" sz="2500">
                <a:sym typeface="+mn-ea"/>
              </a:rPr>
              <a:t>布线有没有空间干扰</a:t>
            </a:r>
            <a:r>
              <a:rPr lang="en-US" altLang="zh-CN" sz="2500">
                <a:sym typeface="+mn-ea"/>
              </a:rPr>
              <a:t>\</a:t>
            </a:r>
            <a:r>
              <a:rPr lang="zh-CN" altLang="en-US" sz="2500">
                <a:sym typeface="+mn-ea"/>
              </a:rPr>
              <a:t>拉扯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5.</a:t>
            </a:r>
            <a:r>
              <a:rPr lang="zh-CN" altLang="en-US" sz="2500">
                <a:sym typeface="+mn-ea"/>
              </a:rPr>
              <a:t>产品位置是否稳定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>
                <a:sym typeface="+mn-ea"/>
              </a:rPr>
              <a:t>6.</a:t>
            </a:r>
            <a:r>
              <a:rPr lang="zh-CN" altLang="en-US" sz="2500">
                <a:sym typeface="+mn-ea"/>
              </a:rPr>
              <a:t>硬件安装配置好后是否固定，包括镜头光圈和焦距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5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30" y="1400175"/>
            <a:ext cx="2833370" cy="290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259715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1290" y="422910"/>
            <a:ext cx="9144000" cy="1431925"/>
          </a:xfrm>
        </p:spPr>
        <p:txBody>
          <a:bodyPr/>
          <a:p>
            <a:r>
              <a:rPr lang="zh-CN" altLang="en-US"/>
              <a:t>图像清晰       对比明显</a:t>
            </a:r>
            <a:endParaRPr lang="zh-CN" altLang="en-US"/>
          </a:p>
        </p:txBody>
      </p:sp>
      <p:pic>
        <p:nvPicPr>
          <p:cNvPr id="3" name="图片 2" descr="Templ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" y="2209800"/>
            <a:ext cx="4763770" cy="3176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7605" y="342900"/>
            <a:ext cx="9144000" cy="929005"/>
          </a:xfrm>
        </p:spPr>
        <p:txBody>
          <a:bodyPr/>
          <a:p>
            <a:pPr algn="l"/>
            <a:r>
              <a:rPr lang="zh-CN" altLang="en-US" sz="4000" b="1"/>
              <a:t>预处理的运用</a:t>
            </a:r>
            <a:endParaRPr lang="zh-CN" altLang="en-US" sz="40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035685" y="1386205"/>
            <a:ext cx="9144000" cy="4388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去除干扰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强调边缘</a:t>
            </a: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图像计算</a:t>
            </a: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图像改善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5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10" y="2557780"/>
            <a:ext cx="2421890" cy="2633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270" y="2557780"/>
            <a:ext cx="2367915" cy="263398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6612890" y="5419090"/>
            <a:ext cx="3820160" cy="730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/>
              <a:t>二值化前后</a:t>
            </a:r>
            <a:endParaRPr lang="zh-CN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259715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6320" y="259715"/>
            <a:ext cx="9144000" cy="1431925"/>
          </a:xfrm>
        </p:spPr>
        <p:txBody>
          <a:bodyPr/>
          <a:p>
            <a:pPr algn="l"/>
            <a:r>
              <a:rPr lang="zh-CN" altLang="en-US"/>
              <a:t>图像处理步骤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439545" y="1691640"/>
            <a:ext cx="9398635" cy="4008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en-US" altLang="zh-CN" sz="2500"/>
              <a:t>1.</a:t>
            </a:r>
            <a:r>
              <a:rPr lang="zh-CN" altLang="en-US" sz="2500"/>
              <a:t>拍摄（通过打光，调节镜头得到清晰图像</a:t>
            </a:r>
            <a:r>
              <a:rPr lang="en-US" altLang="zh-CN" sz="2500"/>
              <a:t>)</a:t>
            </a:r>
            <a:endParaRPr lang="zh-CN" altLang="en-US" sz="2500"/>
          </a:p>
          <a:p>
            <a:pPr algn="l" fontAlgn="auto">
              <a:lnSpc>
                <a:spcPct val="150000"/>
              </a:lnSpc>
            </a:pPr>
            <a:r>
              <a:rPr lang="en-US" altLang="zh-CN" sz="2500"/>
              <a:t>2.</a:t>
            </a:r>
            <a:r>
              <a:rPr lang="zh-CN" altLang="en-US" sz="2500">
                <a:sym typeface="+mn-ea"/>
              </a:rPr>
              <a:t>预</a:t>
            </a:r>
            <a:r>
              <a:rPr lang="zh-CN" altLang="en-US" sz="2500"/>
              <a:t>处理（将图像数据转化成易于计算处理的图像，特征要明显）</a:t>
            </a:r>
            <a:endParaRPr lang="zh-CN" altLang="en-US" sz="2500"/>
          </a:p>
          <a:p>
            <a:pPr algn="l" fontAlgn="auto">
              <a:lnSpc>
                <a:spcPct val="150000"/>
              </a:lnSpc>
            </a:pPr>
            <a:r>
              <a:rPr lang="en-US" altLang="zh-CN" sz="2500"/>
              <a:t>3.</a:t>
            </a:r>
            <a:r>
              <a:rPr lang="zh-CN" altLang="en-US" sz="2500"/>
              <a:t>图像分析（根据检测目的进行处理，得到结果，快速计算出结果，高精度）</a:t>
            </a:r>
            <a:endParaRPr lang="zh-CN" altLang="en-US" sz="2500"/>
          </a:p>
          <a:p>
            <a:pPr algn="l" fontAlgn="auto">
              <a:lnSpc>
                <a:spcPct val="150000"/>
              </a:lnSpc>
            </a:pPr>
            <a:r>
              <a:rPr lang="en-US" altLang="zh-CN" sz="2500"/>
              <a:t>4.</a:t>
            </a:r>
            <a:r>
              <a:rPr lang="zh-CN" altLang="en-US" sz="2500"/>
              <a:t>输出结果（定义通讯方式，快速输出结果）</a:t>
            </a:r>
            <a:endParaRPr lang="zh-CN" altLang="en-US" sz="2500"/>
          </a:p>
          <a:p>
            <a:pPr algn="l" fontAlgn="auto">
              <a:lnSpc>
                <a:spcPct val="150000"/>
              </a:lnSpc>
            </a:pPr>
            <a:endParaRPr lang="zh-CN" altLang="en-US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715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7220" y="259715"/>
            <a:ext cx="3821430" cy="1191260"/>
          </a:xfrm>
        </p:spPr>
        <p:txBody>
          <a:bodyPr>
            <a:normAutofit/>
          </a:bodyPr>
          <a:p>
            <a:pPr algn="l"/>
            <a:r>
              <a:rPr lang="en-US" altLang="zh-CN" sz="4000" b="1"/>
              <a:t>EVS</a:t>
            </a:r>
            <a:r>
              <a:rPr lang="zh-CN" altLang="zh-CN" sz="4000" b="1"/>
              <a:t>的特点</a:t>
            </a:r>
            <a:endParaRPr lang="zh-CN" altLang="zh-CN" sz="40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510030" y="1003300"/>
            <a:ext cx="6116955" cy="4630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/>
              <a:t>工具丰富</a:t>
            </a:r>
            <a:endParaRPr lang="zh-CN" altLang="en-US" sz="280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/>
              <a:t>兼容性强</a:t>
            </a:r>
            <a:endParaRPr lang="zh-CN" altLang="en-US" sz="280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/>
              <a:t>使用简单易上手</a:t>
            </a:r>
            <a:endParaRPr lang="zh-CN" altLang="en-US" sz="280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易于扩展</a:t>
            </a:r>
            <a:endParaRPr lang="zh-CN" altLang="en-US" sz="280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/>
              <a:t>现场调试灵活</a:t>
            </a:r>
            <a:endParaRPr lang="zh-CN" altLang="en-US" sz="2800"/>
          </a:p>
          <a:p>
            <a:pPr algn="l">
              <a:lnSpc>
                <a:spcPct val="150000"/>
              </a:lnSpc>
            </a:pPr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4505" y="640715"/>
            <a:ext cx="4591050" cy="665480"/>
          </a:xfrm>
        </p:spPr>
        <p:txBody>
          <a:bodyPr>
            <a:normAutofit/>
          </a:bodyPr>
          <a:p>
            <a:pPr algn="l"/>
            <a:r>
              <a:rPr lang="zh-CN" altLang="zh-CN" sz="4000" b="1"/>
              <a:t>软件使用基本流程</a:t>
            </a:r>
            <a:endParaRPr lang="zh-CN" altLang="zh-CN" sz="40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524000" y="906780"/>
            <a:ext cx="9144000" cy="527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设定选择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8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>
                <a:sym typeface="+mn-ea"/>
              </a:rPr>
              <a:t>CCD</a:t>
            </a:r>
            <a:r>
              <a:rPr lang="zh-CN" altLang="en-US" sz="2500">
                <a:sym typeface="+mn-ea"/>
              </a:rPr>
              <a:t>设定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zh-CN" sz="18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基准图像注册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算法工具添加</a:t>
            </a: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500"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>
                <a:sym typeface="+mn-ea"/>
              </a:rPr>
              <a:t>输出结果</a:t>
            </a:r>
            <a:endParaRPr lang="zh-CN" altLang="en-US" sz="25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zh-CN" sz="180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72280" y="259080"/>
            <a:ext cx="4324350" cy="6339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95" y="774065"/>
            <a:ext cx="7659370" cy="556133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972185" y="1299845"/>
            <a:ext cx="1151890" cy="46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/>
              <a:t>CCD</a:t>
            </a:r>
            <a:r>
              <a:rPr lang="zh-CN" altLang="en-US" sz="1800"/>
              <a:t>设定</a:t>
            </a:r>
            <a:endParaRPr lang="zh-CN" altLang="en-US" sz="1800"/>
          </a:p>
        </p:txBody>
      </p:sp>
      <p:cxnSp>
        <p:nvCxnSpPr>
          <p:cNvPr id="7" name="肘形连接符 6"/>
          <p:cNvCxnSpPr/>
          <p:nvPr/>
        </p:nvCxnSpPr>
        <p:spPr>
          <a:xfrm rot="5400000" flipV="1">
            <a:off x="1969135" y="1339850"/>
            <a:ext cx="264795" cy="11074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/>
        </p:nvSpPr>
        <p:spPr>
          <a:xfrm>
            <a:off x="972185" y="442595"/>
            <a:ext cx="1151890" cy="557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/>
              <a:t>设定选择</a:t>
            </a:r>
            <a:endParaRPr lang="zh-CN" altLang="en-US" sz="1800"/>
          </a:p>
        </p:txBody>
      </p:sp>
      <p:cxnSp>
        <p:nvCxnSpPr>
          <p:cNvPr id="13" name="肘形连接符 12"/>
          <p:cNvCxnSpPr>
            <a:stCxn id="9" idx="2"/>
          </p:cNvCxnSpPr>
          <p:nvPr/>
        </p:nvCxnSpPr>
        <p:spPr>
          <a:xfrm rot="5400000" flipV="1">
            <a:off x="2164715" y="382905"/>
            <a:ext cx="172720" cy="14065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>
            <a:spLocks noGrp="1"/>
          </p:cNvSpPr>
          <p:nvPr/>
        </p:nvSpPr>
        <p:spPr>
          <a:xfrm>
            <a:off x="10179685" y="5655945"/>
            <a:ext cx="1487805" cy="414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1800"/>
              <a:t>基准图像注册</a:t>
            </a:r>
            <a:endParaRPr lang="zh-CN" altLang="zh-CN" sz="1800"/>
          </a:p>
        </p:txBody>
      </p:sp>
      <p:cxnSp>
        <p:nvCxnSpPr>
          <p:cNvPr id="15" name="肘形连接符 14"/>
          <p:cNvCxnSpPr>
            <a:stCxn id="14" idx="1"/>
          </p:cNvCxnSpPr>
          <p:nvPr/>
        </p:nvCxnSpPr>
        <p:spPr>
          <a:xfrm rot="10800000" flipV="1">
            <a:off x="8541385" y="5862955"/>
            <a:ext cx="1638300" cy="3175"/>
          </a:xfrm>
          <a:prstGeom prst="bent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标题 1"/>
          <p:cNvSpPr>
            <a:spLocks noGrp="1"/>
          </p:cNvSpPr>
          <p:nvPr/>
        </p:nvSpPr>
        <p:spPr>
          <a:xfrm>
            <a:off x="972185" y="2656205"/>
            <a:ext cx="1151890" cy="366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/>
              <a:t>工具添加</a:t>
            </a:r>
            <a:endParaRPr lang="zh-CN" altLang="en-US" sz="1800"/>
          </a:p>
        </p:txBody>
      </p:sp>
      <p:cxnSp>
        <p:nvCxnSpPr>
          <p:cNvPr id="17" name="肘形连接符 16"/>
          <p:cNvCxnSpPr>
            <a:stCxn id="16" idx="0"/>
          </p:cNvCxnSpPr>
          <p:nvPr/>
        </p:nvCxnSpPr>
        <p:spPr>
          <a:xfrm rot="16200000">
            <a:off x="2346960" y="1382395"/>
            <a:ext cx="474345" cy="20726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/>
          <p:cNvSpPr>
            <a:spLocks noGrp="1"/>
          </p:cNvSpPr>
          <p:nvPr/>
        </p:nvSpPr>
        <p:spPr>
          <a:xfrm>
            <a:off x="10180320" y="1761490"/>
            <a:ext cx="1868805" cy="42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1800"/>
              <a:t>已添加的工具</a:t>
            </a:r>
            <a:endParaRPr lang="zh-CN" altLang="zh-CN" sz="1800"/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>
            <a:off x="5383530" y="1971675"/>
            <a:ext cx="47967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WPS 演示</Application>
  <PresentationFormat>宽屏</PresentationFormat>
  <Paragraphs>106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微软雅黑</vt:lpstr>
      <vt:lpstr>Arial Unicode MS</vt:lpstr>
      <vt:lpstr>Calibri</vt:lpstr>
      <vt:lpstr>Office 主题</vt:lpstr>
      <vt:lpstr>EVS产品使用培训</vt:lpstr>
      <vt:lpstr>视觉解决方案</vt:lpstr>
      <vt:lpstr>视觉解决方案实施注意点</vt:lpstr>
      <vt:lpstr>图像清晰       对比明显</vt:lpstr>
      <vt:lpstr>预处理的运用</vt:lpstr>
      <vt:lpstr>图像处理步骤</vt:lpstr>
      <vt:lpstr>EVS的特点</vt:lpstr>
      <vt:lpstr>软件使用基本流程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137</cp:revision>
  <dcterms:created xsi:type="dcterms:W3CDTF">2019-02-10T08:21:00Z</dcterms:created>
  <dcterms:modified xsi:type="dcterms:W3CDTF">2019-02-21T08:01:33Z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