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</p:sldMasterIdLst>
  <p:notesMasterIdLst>
    <p:notesMasterId r:id="rId5"/>
  </p:notesMasterIdLst>
  <p:handoutMasterIdLst>
    <p:handoutMasterId r:id="rId32"/>
  </p:handoutMasterIdLst>
  <p:sldIdLst>
    <p:sldId id="256" r:id="rId4"/>
    <p:sldId id="257" r:id="rId6"/>
    <p:sldId id="258" r:id="rId7"/>
    <p:sldId id="343" r:id="rId8"/>
    <p:sldId id="393" r:id="rId9"/>
    <p:sldId id="394" r:id="rId10"/>
    <p:sldId id="395" r:id="rId11"/>
    <p:sldId id="281" r:id="rId12"/>
    <p:sldId id="376" r:id="rId13"/>
    <p:sldId id="300" r:id="rId14"/>
    <p:sldId id="359" r:id="rId15"/>
    <p:sldId id="360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283" r:id="rId29"/>
    <p:sldId id="392" r:id="rId30"/>
    <p:sldId id="275" r:id="rId31"/>
  </p:sldIdLst>
  <p:sldSz cx="12192000" cy="6858000"/>
  <p:notesSz cx="6858000" cy="9144000"/>
  <p:embeddedFontLst>
    <p:embeddedFont>
      <p:font typeface="MiSans Normal" panose="00000500000000000000" charset="-122"/>
      <p:regular r:id="rId36"/>
    </p:embeddedFont>
    <p:embeddedFont>
      <p:font typeface="MiSans Medium" panose="00000600000000000000" charset="-122"/>
      <p:regular r:id="rId37"/>
    </p:embeddedFont>
    <p:embeddedFont>
      <p:font typeface="微软雅黑" panose="020B0503020204020204" pitchFamily="34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400"/>
    <a:srgbClr val="DAE72D"/>
    <a:srgbClr val="F39820"/>
    <a:srgbClr val="5AB0B2"/>
    <a:srgbClr val="8DC8CA"/>
    <a:srgbClr val="EB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45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1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9" Type="http://schemas.openxmlformats.org/officeDocument/2006/relationships/tags" Target="tags/tag64.xml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A15F2-CFA6-4077-AD90-420F8091DEAC}" type="datetimeFigureOut">
              <a:rPr lang="zh-CN" altLang="en-US" smtClean="0">
                <a:latin typeface="MiSans Medium" panose="00000600000000000000" charset="-122"/>
                <a:ea typeface="MiSans Medium" panose="00000600000000000000" charset="-122"/>
              </a:rPr>
            </a:fld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977F-46FD-4004-8160-D04664923413}" type="slidenum">
              <a:rPr lang="zh-CN" altLang="en-US" smtClean="0">
                <a:latin typeface="MiSans Medium" panose="00000600000000000000" charset="-122"/>
                <a:ea typeface="MiSans Medium" panose="00000600000000000000" charset="-122"/>
              </a:rPr>
            </a:fld>
            <a:endParaRPr lang="zh-CN" altLang="en-US">
              <a:latin typeface="MiSans Medium" panose="00000600000000000000" charset="-122"/>
              <a:ea typeface="MiSans Medium" panose="000006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fld id="{E02D3039-EC13-4024-AF93-67775261BB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Sans Medium" panose="00000600000000000000" charset="-122"/>
                <a:ea typeface="MiSans Medium" panose="00000600000000000000" charset="-122"/>
              </a:defRPr>
            </a:lvl1pPr>
          </a:lstStyle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Sans Medium" panose="00000600000000000000" charset="-122"/>
        <a:ea typeface="MiSans Medium" panose="000006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3ECFBF-9CCA-48EF-8562-17D4236858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ECFBF-9CCA-48EF-8562-17D423685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2885-DFEC-4065-888F-5B91AAE70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1640-4819-4962-8C19-F0D9DB8D9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82885-DFEC-4065-888F-5B91AAE70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1640-4819-4962-8C19-F0D9DB8D99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47582885-DFEC-4065-888F-5B91AAE70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95FF1640-4819-4962-8C19-F0D9DB8D995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-1"/>
                  <a:ext cx="1943100" cy="1895177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3"/>
                <a:srcRect/>
                <a:stretch>
                  <a:fillRect/>
                </a:stretch>
              </p:blipFill>
              <p:spPr>
                <a:xfrm>
                  <a:off x="3247389" y="0"/>
                  <a:ext cx="8944611" cy="6858000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2" descr="Handshake close-up of executives Free Photo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4074" y="1157684"/>
                <a:ext cx="4540615" cy="456803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矩形 12"/>
            <p:cNvSpPr/>
            <p:nvPr/>
          </p:nvSpPr>
          <p:spPr>
            <a:xfrm>
              <a:off x="50800" y="31750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MiSans Normal" panose="00000500000000000000" charset="-122"/>
              </a:endParaRPr>
            </a:p>
          </p:txBody>
        </p:sp>
      </p:grpSp>
      <p:sp>
        <p:nvSpPr>
          <p:cNvPr id="10" name="椭圆 9"/>
          <p:cNvSpPr/>
          <p:nvPr/>
        </p:nvSpPr>
        <p:spPr>
          <a:xfrm>
            <a:off x="172366" y="161886"/>
            <a:ext cx="660232" cy="66023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MiSans Normal" panose="00000500000000000000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2" y="143496"/>
            <a:ext cx="678541" cy="67854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56" y="190436"/>
            <a:ext cx="999831" cy="621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MiSans Normal" panose="00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47582885-DFEC-4065-888F-5B91AAE70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iSans Normal" panose="00000500000000000000" charset="-122"/>
              </a:defRPr>
            </a:lvl1pPr>
          </a:lstStyle>
          <a:p>
            <a:fld id="{95FF1640-4819-4962-8C19-F0D9DB8D995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0" y="0"/>
            <a:ext cx="12192000" cy="6858001"/>
            <a:chOff x="0" y="-1"/>
            <a:chExt cx="12192000" cy="6858001"/>
          </a:xfrm>
        </p:grpSpPr>
        <p:grpSp>
          <p:nvGrpSpPr>
            <p:cNvPr id="12" name="组合 11"/>
            <p:cNvGrpSpPr/>
            <p:nvPr/>
          </p:nvGrpSpPr>
          <p:grpSpPr>
            <a:xfrm>
              <a:off x="0" y="-1"/>
              <a:ext cx="12192000" cy="6858001"/>
              <a:chOff x="0" y="-1"/>
              <a:chExt cx="12192000" cy="6858001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0" y="-1"/>
                <a:ext cx="12192000" cy="6858001"/>
                <a:chOff x="0" y="-1"/>
                <a:chExt cx="12192000" cy="6858001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-1"/>
                  <a:ext cx="1943100" cy="1895177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 rotWithShape="1">
                <a:blip r:embed="rId3"/>
                <a:srcRect/>
                <a:stretch>
                  <a:fillRect/>
                </a:stretch>
              </p:blipFill>
              <p:spPr>
                <a:xfrm>
                  <a:off x="3247389" y="0"/>
                  <a:ext cx="8944611" cy="6858000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2" descr="Handshake close-up of executives Free Photo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4074" y="1157684"/>
                <a:ext cx="4540615" cy="456803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矩形 12"/>
            <p:cNvSpPr/>
            <p:nvPr/>
          </p:nvSpPr>
          <p:spPr>
            <a:xfrm>
              <a:off x="60036" y="25693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MiSans Normal" panose="00000500000000000000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5" y="173184"/>
            <a:ext cx="693485" cy="69348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156" y="191656"/>
            <a:ext cx="999831" cy="6218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MiSans Normal" panose="00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iSans Normal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.xml"/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Relationship Id="rId3" Type="http://schemas.openxmlformats.org/officeDocument/2006/relationships/image" Target="../media/image13.wmf"/><Relationship Id="rId2" Type="http://schemas.openxmlformats.org/officeDocument/2006/relationships/oleObject" Target="../embeddings/oleObject1.bin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5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7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8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9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.xml"/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3" Type="http://schemas.openxmlformats.org/officeDocument/2006/relationships/notesSlide" Target="../notesSlides/notesSlide26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62.xml"/><Relationship Id="rId30" Type="http://schemas.openxmlformats.org/officeDocument/2006/relationships/tags" Target="../tags/tag61.xml"/><Relationship Id="rId3" Type="http://schemas.openxmlformats.org/officeDocument/2006/relationships/tags" Target="../tags/tag34.xml"/><Relationship Id="rId29" Type="http://schemas.openxmlformats.org/officeDocument/2006/relationships/tags" Target="../tags/tag60.xml"/><Relationship Id="rId28" Type="http://schemas.openxmlformats.org/officeDocument/2006/relationships/tags" Target="../tags/tag59.xml"/><Relationship Id="rId27" Type="http://schemas.openxmlformats.org/officeDocument/2006/relationships/tags" Target="../tags/tag58.xml"/><Relationship Id="rId26" Type="http://schemas.openxmlformats.org/officeDocument/2006/relationships/tags" Target="../tags/tag57.xml"/><Relationship Id="rId25" Type="http://schemas.openxmlformats.org/officeDocument/2006/relationships/tags" Target="../tags/tag56.xml"/><Relationship Id="rId24" Type="http://schemas.openxmlformats.org/officeDocument/2006/relationships/tags" Target="../tags/tag55.xml"/><Relationship Id="rId23" Type="http://schemas.openxmlformats.org/officeDocument/2006/relationships/tags" Target="../tags/tag54.xml"/><Relationship Id="rId22" Type="http://schemas.openxmlformats.org/officeDocument/2006/relationships/tags" Target="../tags/tag53.xml"/><Relationship Id="rId21" Type="http://schemas.openxmlformats.org/officeDocument/2006/relationships/tags" Target="../tags/tag52.xml"/><Relationship Id="rId20" Type="http://schemas.openxmlformats.org/officeDocument/2006/relationships/tags" Target="../tags/tag51.xml"/><Relationship Id="rId2" Type="http://schemas.openxmlformats.org/officeDocument/2006/relationships/tags" Target="../tags/tag33.xml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11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-1"/>
            <a:chExt cx="12192000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3247389" y="0"/>
              <a:ext cx="8944611" cy="6858000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700405" y="1674495"/>
            <a:ext cx="652462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54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冲压</a:t>
            </a:r>
            <a:r>
              <a:rPr lang="zh-CN" altLang="en-US" sz="54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件视觉检测方案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5AB0B2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pic>
        <p:nvPicPr>
          <p:cNvPr id="2" name="图片 1" descr="9e797d3c98a84addb62abd4cb235ddb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030" y="1123315"/>
            <a:ext cx="4541520" cy="4611370"/>
          </a:xfrm>
          <a:prstGeom prst="ellipse">
            <a:avLst/>
          </a:prstGeom>
        </p:spPr>
      </p:pic>
      <p:sp>
        <p:nvSpPr>
          <p:cNvPr id="18" name="矩形: 圆角 17"/>
          <p:cNvSpPr/>
          <p:nvPr/>
        </p:nvSpPr>
        <p:spPr>
          <a:xfrm>
            <a:off x="971550" y="4206396"/>
            <a:ext cx="2275838" cy="367818"/>
          </a:xfrm>
          <a:prstGeom prst="roundRect">
            <a:avLst>
              <a:gd name="adj" fmla="val 50000"/>
            </a:avLst>
          </a:prstGeom>
          <a:solidFill>
            <a:srgbClr val="5AB0B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汇报人：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王群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971549" y="4707483"/>
            <a:ext cx="2275839" cy="367818"/>
          </a:xfrm>
          <a:prstGeom prst="roundRect">
            <a:avLst>
              <a:gd name="adj" fmla="val 50000"/>
            </a:avLst>
          </a:prstGeom>
          <a:solidFill>
            <a:srgbClr val="5AB0B2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汇报日期：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2025</a:t>
            </a:r>
            <a:r>
              <a:rPr lang="en-US" altLang="zh-CN" sz="1400" dirty="0">
                <a:solidFill>
                  <a:prstClr val="white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.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06.22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14234" y="200388"/>
            <a:ext cx="63057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graphicFrame>
        <p:nvGraphicFramePr>
          <p:cNvPr id="24" name="object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657227" y="1179157"/>
          <a:ext cx="6466494" cy="310129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66017"/>
                <a:gridCol w="1376365"/>
                <a:gridCol w="1801298"/>
                <a:gridCol w="2122814"/>
              </a:tblGrid>
              <a:tr h="5141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/>
                        <a:t>硬件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/>
                        <a:t>品牌</a:t>
                      </a:r>
                      <a:endParaRPr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/>
                        <a:t>其他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dirty="0"/>
                        <a:t>个数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</a:tr>
              <a:tr h="6671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基恩士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600" dirty="0"/>
                        <a:t>LJ-</a:t>
                      </a:r>
                      <a:r>
                        <a:rPr lang="en-US" sz="1600" dirty="0"/>
                        <a:t>X8200</a:t>
                      </a:r>
                      <a:endParaRPr lang="en-US" sz="1600" dirty="0"/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600" dirty="0">
                          <a:sym typeface="+mn-ea"/>
                        </a:rPr>
                        <a:t>2</a:t>
                      </a:r>
                      <a:endParaRPr 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656958" y="2656993"/>
            <a:ext cx="6466494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激光线标准宽度：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72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mm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使用基恩士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激光轮廓仪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获取上下表面的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轮廓；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latinLnBrk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激光轮廓仪挂载在运动轴上，并通过编码器触发获取完整图像，沿产品长边方向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运动；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"/>
          <p:cNvSpPr/>
          <p:nvPr/>
        </p:nvSpPr>
        <p:spPr>
          <a:xfrm>
            <a:off x="1002499" y="817608"/>
            <a:ext cx="630571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3D</a:t>
            </a:r>
            <a:r>
              <a:rPr lang="zh-CN" altLang="en-US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检测</a:t>
            </a:r>
            <a:endParaRPr lang="zh-CN" altLang="en-US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431924" y="1727834"/>
          <a:ext cx="2304053" cy="232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" r:id="rId2" imgW="2419350" imgH="3343275" progId="Paint.Picture">
                  <p:embed/>
                </p:oleObj>
              </mc:Choice>
              <mc:Fallback>
                <p:oleObj name="" r:id="rId2" imgW="2419350" imgH="3343275" progId="Paint.Picture">
                  <p:embed/>
                  <p:pic>
                    <p:nvPicPr>
                      <p:cNvPr id="0" name="对象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31924" y="1727834"/>
                        <a:ext cx="2304053" cy="2325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032135" y="4244877"/>
            <a:ext cx="1239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激光轮廓仪</a:t>
            </a:r>
            <a:endParaRPr lang="zh-CN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4800" b="1" dirty="0">
              <a:solidFill>
                <a:srgbClr val="5AB0B2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 flipH="1">
            <a:off x="1993900" y="3643120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Test Results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2044700" y="481160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第三章节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6340" y="1116965"/>
            <a:ext cx="9634855" cy="48177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82920" y="6144895"/>
            <a:ext cx="10261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功能区刮花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2920" y="6144895"/>
            <a:ext cx="10261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功能区刮花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905" y="1130935"/>
            <a:ext cx="9578340" cy="4676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2920" y="6144895"/>
            <a:ext cx="10261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功能区刮花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925" y="1134745"/>
            <a:ext cx="8888730" cy="4646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2920" y="6144895"/>
            <a:ext cx="11906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非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功能区刮花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9405" y="1162685"/>
            <a:ext cx="9215755" cy="4613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96560" y="6144895"/>
            <a:ext cx="1200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非功能区刮花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2420" y="1303655"/>
            <a:ext cx="9027795" cy="4540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2920" y="6144895"/>
            <a:ext cx="10261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功能区压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伤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0" y="1033145"/>
            <a:ext cx="9525000" cy="4791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2920" y="6144895"/>
            <a:ext cx="10261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功能区压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伤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1475" y="1231900"/>
            <a:ext cx="9063355" cy="46786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2920" y="6144895"/>
            <a:ext cx="10261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功能区压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伤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0" y="1136650"/>
            <a:ext cx="9385300" cy="46653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204049" y="2087318"/>
            <a:ext cx="2597149" cy="2597149"/>
            <a:chOff x="755651" y="2139950"/>
            <a:chExt cx="2190750" cy="219075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5651" y="2139950"/>
              <a:ext cx="2190750" cy="2190750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1022446" y="2594981"/>
              <a:ext cx="1475677" cy="777743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F39820"/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目</a:t>
              </a:r>
              <a:r>
                <a:rPr lang="zh-CN" altLang="en-US" sz="5400" b="1" dirty="0">
                  <a:solidFill>
                    <a:srgbClr val="F39820"/>
                  </a:solidFill>
                  <a:latin typeface="MiSans Normal" panose="00000500000000000000" charset="-122"/>
                  <a:cs typeface="+mn-ea"/>
                  <a:sym typeface="+mn-lt"/>
                </a:rPr>
                <a:t> 录</a:t>
              </a:r>
              <a:endParaRPr lang="zh-CN" altLang="en-US" sz="5400" b="1" dirty="0">
                <a:solidFill>
                  <a:srgbClr val="F39820"/>
                </a:solidFill>
                <a:latin typeface="MiSans Normal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788309" y="3212812"/>
              <a:ext cx="1943950" cy="492249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Contents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1" y="-1"/>
            <a:ext cx="12192001" cy="6858003"/>
            <a:chOff x="-1" y="-1"/>
            <a:chExt cx="12192001" cy="685800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248900" y="-1"/>
              <a:ext cx="1943100" cy="1895177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5400000">
              <a:off x="30531" y="5281697"/>
              <a:ext cx="1545773" cy="1606837"/>
            </a:xfrm>
            <a:prstGeom prst="rect">
              <a:avLst/>
            </a:prstGeom>
          </p:spPr>
        </p:pic>
      </p:grpSp>
      <p:sp>
        <p:nvSpPr>
          <p:cNvPr id="22" name="文本框"/>
          <p:cNvSpPr/>
          <p:nvPr/>
        </p:nvSpPr>
        <p:spPr>
          <a:xfrm>
            <a:off x="5676734" y="1331600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 flipH="1">
            <a:off x="5676734" y="1683253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Requirements Specification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4" name="文本框"/>
          <p:cNvSpPr/>
          <p:nvPr/>
        </p:nvSpPr>
        <p:spPr>
          <a:xfrm>
            <a:off x="5676734" y="3319262"/>
            <a:ext cx="401264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 flipH="1">
            <a:off x="5676734" y="3670915"/>
            <a:ext cx="4331153" cy="310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</a:rPr>
              <a:t>Test Results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sym typeface="+mn-lt"/>
            </a:endParaRPr>
          </a:p>
        </p:txBody>
      </p:sp>
      <p:sp>
        <p:nvSpPr>
          <p:cNvPr id="26" name="文本框"/>
          <p:cNvSpPr/>
          <p:nvPr/>
        </p:nvSpPr>
        <p:spPr>
          <a:xfrm>
            <a:off x="5676734" y="4323186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其它说明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 flipH="1">
            <a:off x="5676734" y="4674839"/>
            <a:ext cx="4209736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Additional Information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8" name="文本框"/>
          <p:cNvSpPr/>
          <p:nvPr/>
        </p:nvSpPr>
        <p:spPr>
          <a:xfrm>
            <a:off x="5676734" y="2322922"/>
            <a:ext cx="446481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 flipH="1">
            <a:off x="5676734" y="2674575"/>
            <a:ext cx="4331155" cy="31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Visual Design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839297" y="1332865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01</a:t>
            </a:r>
            <a:endParaRPr lang="en-US" altLang="zh-CN" sz="2000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839297" y="2332770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02</a:t>
            </a:r>
            <a:endParaRPr lang="en-US" altLang="zh-CN" sz="2000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839297" y="3332675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03</a:t>
            </a:r>
            <a:endParaRPr lang="en-US" altLang="zh-CN" sz="2000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839297" y="4332581"/>
            <a:ext cx="703773" cy="703773"/>
          </a:xfrm>
          <a:prstGeom prst="ellipse">
            <a:avLst/>
          </a:prstGeom>
          <a:solidFill>
            <a:srgbClr val="8DC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04</a:t>
            </a:r>
            <a:endParaRPr lang="en-US" altLang="zh-CN" sz="2000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pic>
        <p:nvPicPr>
          <p:cNvPr id="34" name="图片 3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46204" y="96924"/>
            <a:ext cx="1001189" cy="622168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2920" y="6144895"/>
            <a:ext cx="10261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功能区压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伤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5710" y="1071880"/>
            <a:ext cx="9908540" cy="47948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1465" y="6104255"/>
            <a:ext cx="13227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非功能区压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伤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3190" y="1071245"/>
            <a:ext cx="9279255" cy="47555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1465" y="6104255"/>
            <a:ext cx="13227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功能区压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伤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1445" y="1014095"/>
            <a:ext cx="6848475" cy="48291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1465" y="6104255"/>
            <a:ext cx="13227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功能区压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伤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9375" y="942975"/>
            <a:ext cx="6953250" cy="4972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32708" y="209983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测试效果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1465" y="6104255"/>
            <a:ext cx="13227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非功能区压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伤</a:t>
            </a:r>
            <a:endPara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5720" y="928370"/>
            <a:ext cx="7019925" cy="5000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其它说明</a:t>
            </a:r>
            <a:endParaRPr lang="zh-CN" altLang="en-US" sz="4800" b="1" dirty="0">
              <a:solidFill>
                <a:srgbClr val="5AB0B2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 flipH="1">
            <a:off x="1993900" y="3643120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Additional Information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2044700" y="481160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第四章节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圆角矩形 1"/>
          <p:cNvSpPr/>
          <p:nvPr>
            <p:custDataLst>
              <p:tags r:id="rId1"/>
            </p:custDataLst>
          </p:nvPr>
        </p:nvSpPr>
        <p:spPr>
          <a:xfrm>
            <a:off x="2316277" y="2405820"/>
            <a:ext cx="7702770" cy="941498"/>
          </a:xfrm>
          <a:prstGeom prst="roundRect">
            <a:avLst>
              <a:gd name="adj" fmla="val 3818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9" name="圆角矩形 1"/>
          <p:cNvSpPr/>
          <p:nvPr>
            <p:custDataLst>
              <p:tags r:id="rId2"/>
            </p:custDataLst>
          </p:nvPr>
        </p:nvSpPr>
        <p:spPr>
          <a:xfrm>
            <a:off x="2316277" y="4780446"/>
            <a:ext cx="7702770" cy="941498"/>
          </a:xfrm>
          <a:prstGeom prst="roundRect">
            <a:avLst>
              <a:gd name="adj" fmla="val 3818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文本框"/>
          <p:cNvSpPr/>
          <p:nvPr/>
        </p:nvSpPr>
        <p:spPr>
          <a:xfrm>
            <a:off x="914236" y="219305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其它说明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3" name="圆角矩形 1"/>
          <p:cNvSpPr/>
          <p:nvPr>
            <p:custDataLst>
              <p:tags r:id="rId3"/>
            </p:custDataLst>
          </p:nvPr>
        </p:nvSpPr>
        <p:spPr>
          <a:xfrm>
            <a:off x="2316277" y="1229178"/>
            <a:ext cx="7702770" cy="941498"/>
          </a:xfrm>
          <a:prstGeom prst="roundRect">
            <a:avLst>
              <a:gd name="adj" fmla="val 3818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 bwMode="auto">
          <a:xfrm>
            <a:off x="1146371" y="1437378"/>
            <a:ext cx="1935742" cy="636785"/>
            <a:chOff x="1677848" y="1867118"/>
            <a:chExt cx="1453992" cy="477352"/>
          </a:xfrm>
        </p:grpSpPr>
        <p:sp>
          <p:nvSpPr>
            <p:cNvPr id="5" name="圆角矩形 3"/>
            <p:cNvSpPr/>
            <p:nvPr>
              <p:custDataLst>
                <p:tags r:id="rId5"/>
              </p:custDataLst>
            </p:nvPr>
          </p:nvSpPr>
          <p:spPr>
            <a:xfrm>
              <a:off x="1677848" y="1867118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" name="矩形 3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164746" y="1885591"/>
              <a:ext cx="890580" cy="4374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3200" b="1" dirty="0">
                  <a:solidFill>
                    <a:prstClr val="white"/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01</a:t>
              </a:r>
              <a:endParaRPr lang="en-US" altLang="zh-CN" sz="3200" b="1" dirty="0">
                <a:solidFill>
                  <a:prstClr val="white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endParaRPr>
            </a:p>
          </p:txBody>
        </p:sp>
      </p:grpSp>
      <p:cxnSp>
        <p:nvCxnSpPr>
          <p:cNvPr id="7" name="直接连接符 6"/>
          <p:cNvCxnSpPr/>
          <p:nvPr>
            <p:custDataLst>
              <p:tags r:id="rId7"/>
            </p:custDataLst>
          </p:nvPr>
        </p:nvCxnSpPr>
        <p:spPr>
          <a:xfrm>
            <a:off x="3220145" y="1406259"/>
            <a:ext cx="0" cy="66790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3495804" y="1561795"/>
            <a:ext cx="6247585" cy="41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当前视野选型为参考的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当前产品，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根据实际产品要求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做出调整</a:t>
            </a:r>
            <a:endParaRPr lang="zh-CN" altLang="en-US" sz="16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grpSp>
        <p:nvGrpSpPr>
          <p:cNvPr id="12" name="组合 11"/>
          <p:cNvGrpSpPr/>
          <p:nvPr>
            <p:custDataLst>
              <p:tags r:id="rId9"/>
            </p:custDataLst>
          </p:nvPr>
        </p:nvGrpSpPr>
        <p:grpSpPr bwMode="auto">
          <a:xfrm>
            <a:off x="1146371" y="2570416"/>
            <a:ext cx="1937858" cy="638199"/>
            <a:chOff x="1673457" y="3446042"/>
            <a:chExt cx="1453992" cy="478412"/>
          </a:xfrm>
        </p:grpSpPr>
        <p:sp>
          <p:nvSpPr>
            <p:cNvPr id="13" name="圆角矩形 21"/>
            <p:cNvSpPr/>
            <p:nvPr>
              <p:custDataLst>
                <p:tags r:id="rId10"/>
              </p:custDataLst>
            </p:nvPr>
          </p:nvSpPr>
          <p:spPr>
            <a:xfrm>
              <a:off x="1673457" y="3447102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7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106095" y="3446042"/>
              <a:ext cx="890580" cy="4374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3200" b="1" dirty="0">
                  <a:solidFill>
                    <a:prstClr val="white"/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02</a:t>
              </a:r>
              <a:endParaRPr lang="en-US" altLang="zh-CN" sz="3200" b="1" dirty="0">
                <a:solidFill>
                  <a:prstClr val="white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endParaRPr>
            </a:p>
          </p:txBody>
        </p:sp>
      </p:grpSp>
      <p:cxnSp>
        <p:nvCxnSpPr>
          <p:cNvPr id="57" name="直接连接符 56"/>
          <p:cNvCxnSpPr/>
          <p:nvPr>
            <p:custDataLst>
              <p:tags r:id="rId12"/>
            </p:custDataLst>
          </p:nvPr>
        </p:nvCxnSpPr>
        <p:spPr>
          <a:xfrm>
            <a:off x="3220145" y="2582901"/>
            <a:ext cx="0" cy="66790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>
            <p:custDataLst>
              <p:tags r:id="rId13"/>
            </p:custDataLst>
          </p:nvPr>
        </p:nvSpPr>
        <p:spPr>
          <a:xfrm>
            <a:off x="3495804" y="2738437"/>
            <a:ext cx="6247585" cy="41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产品需摆放平整，产品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歪斜对检测影响比较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圆角矩形 1"/>
          <p:cNvSpPr/>
          <p:nvPr>
            <p:custDataLst>
              <p:tags r:id="rId14"/>
            </p:custDataLst>
          </p:nvPr>
        </p:nvSpPr>
        <p:spPr>
          <a:xfrm>
            <a:off x="2316277" y="3603804"/>
            <a:ext cx="7702770" cy="941498"/>
          </a:xfrm>
          <a:prstGeom prst="roundRect">
            <a:avLst>
              <a:gd name="adj" fmla="val 3818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1" name="组合 60"/>
          <p:cNvGrpSpPr/>
          <p:nvPr>
            <p:custDataLst>
              <p:tags r:id="rId15"/>
            </p:custDataLst>
          </p:nvPr>
        </p:nvGrpSpPr>
        <p:grpSpPr bwMode="auto">
          <a:xfrm>
            <a:off x="1146371" y="3812004"/>
            <a:ext cx="1935742" cy="636785"/>
            <a:chOff x="1677848" y="1867118"/>
            <a:chExt cx="1453992" cy="477352"/>
          </a:xfrm>
        </p:grpSpPr>
        <p:sp>
          <p:nvSpPr>
            <p:cNvPr id="62" name="圆角矩形 3"/>
            <p:cNvSpPr/>
            <p:nvPr>
              <p:custDataLst>
                <p:tags r:id="rId16"/>
              </p:custDataLst>
            </p:nvPr>
          </p:nvSpPr>
          <p:spPr>
            <a:xfrm>
              <a:off x="1677848" y="1867118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3" name="矩形 3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164746" y="1885591"/>
              <a:ext cx="890580" cy="4374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3200" b="1" dirty="0">
                  <a:solidFill>
                    <a:prstClr val="white"/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03</a:t>
              </a:r>
              <a:endParaRPr lang="en-US" altLang="zh-CN" sz="3200" b="1" dirty="0">
                <a:solidFill>
                  <a:prstClr val="white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endParaRPr>
            </a:p>
          </p:txBody>
        </p:sp>
      </p:grpSp>
      <p:cxnSp>
        <p:nvCxnSpPr>
          <p:cNvPr id="64" name="直接连接符 63"/>
          <p:cNvCxnSpPr/>
          <p:nvPr>
            <p:custDataLst>
              <p:tags r:id="rId18"/>
            </p:custDataLst>
          </p:nvPr>
        </p:nvCxnSpPr>
        <p:spPr>
          <a:xfrm>
            <a:off x="3220145" y="3780885"/>
            <a:ext cx="0" cy="66790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>
            <p:custDataLst>
              <p:tags r:id="rId19"/>
            </p:custDataLst>
          </p:nvPr>
        </p:nvSpPr>
        <p:spPr>
          <a:xfrm>
            <a:off x="3495804" y="3936421"/>
            <a:ext cx="6247585" cy="41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检测工位，整体检测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会下降比较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严重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6" name="组合 65"/>
          <p:cNvGrpSpPr/>
          <p:nvPr>
            <p:custDataLst>
              <p:tags r:id="rId20"/>
            </p:custDataLst>
          </p:nvPr>
        </p:nvGrpSpPr>
        <p:grpSpPr bwMode="auto">
          <a:xfrm>
            <a:off x="1146371" y="4945042"/>
            <a:ext cx="1937858" cy="638199"/>
            <a:chOff x="1673457" y="3446042"/>
            <a:chExt cx="1453992" cy="478412"/>
          </a:xfrm>
        </p:grpSpPr>
        <p:sp>
          <p:nvSpPr>
            <p:cNvPr id="67" name="圆角矩形 21"/>
            <p:cNvSpPr/>
            <p:nvPr>
              <p:custDataLst>
                <p:tags r:id="rId21"/>
              </p:custDataLst>
            </p:nvPr>
          </p:nvSpPr>
          <p:spPr>
            <a:xfrm>
              <a:off x="1673457" y="3447102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8" name="矩形 78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106095" y="3446042"/>
              <a:ext cx="890580" cy="4374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3200" b="1" dirty="0">
                  <a:solidFill>
                    <a:prstClr val="white"/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04</a:t>
              </a:r>
              <a:endParaRPr lang="en-US" altLang="zh-CN" sz="3200" b="1" dirty="0">
                <a:solidFill>
                  <a:prstClr val="white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endParaRPr>
            </a:p>
          </p:txBody>
        </p:sp>
      </p:grpSp>
      <p:cxnSp>
        <p:nvCxnSpPr>
          <p:cNvPr id="70" name="直接连接符 69"/>
          <p:cNvCxnSpPr/>
          <p:nvPr>
            <p:custDataLst>
              <p:tags r:id="rId23"/>
            </p:custDataLst>
          </p:nvPr>
        </p:nvCxnSpPr>
        <p:spPr>
          <a:xfrm>
            <a:off x="3220145" y="4957527"/>
            <a:ext cx="0" cy="66790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>
            <p:custDataLst>
              <p:tags r:id="rId24"/>
            </p:custDataLst>
          </p:nvPr>
        </p:nvSpPr>
        <p:spPr>
          <a:xfrm>
            <a:off x="3495804" y="5113063"/>
            <a:ext cx="6247585" cy="38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数据可备份，同时可根据客户要求，提供数据上传定制开发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2" name="圆角矩形 1"/>
          <p:cNvSpPr/>
          <p:nvPr>
            <p:custDataLst>
              <p:tags r:id="rId25"/>
            </p:custDataLst>
          </p:nvPr>
        </p:nvSpPr>
        <p:spPr>
          <a:xfrm>
            <a:off x="2244522" y="5857419"/>
            <a:ext cx="7702770" cy="941498"/>
          </a:xfrm>
          <a:prstGeom prst="roundRect">
            <a:avLst>
              <a:gd name="adj" fmla="val 3818"/>
            </a:avLst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zh-CN" altLang="en-US" sz="32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>
            <p:custDataLst>
              <p:tags r:id="rId26"/>
            </p:custDataLst>
          </p:nvPr>
        </p:nvGrpSpPr>
        <p:grpSpPr bwMode="auto">
          <a:xfrm>
            <a:off x="1074616" y="6065619"/>
            <a:ext cx="1935742" cy="636785"/>
            <a:chOff x="1677848" y="1867118"/>
            <a:chExt cx="1453992" cy="477352"/>
          </a:xfrm>
        </p:grpSpPr>
        <p:sp>
          <p:nvSpPr>
            <p:cNvPr id="10" name="圆角矩形 3"/>
            <p:cNvSpPr/>
            <p:nvPr>
              <p:custDataLst>
                <p:tags r:id="rId27"/>
              </p:custDataLst>
            </p:nvPr>
          </p:nvSpPr>
          <p:spPr>
            <a:xfrm>
              <a:off x="1677848" y="1867118"/>
              <a:ext cx="1453992" cy="477352"/>
            </a:xfrm>
            <a:prstGeom prst="roundRect">
              <a:avLst>
                <a:gd name="adj" fmla="val 2487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 sz="3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矩形 35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164746" y="1885591"/>
              <a:ext cx="890580" cy="4374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p>
              <a:pPr>
                <a:defRPr/>
              </a:pPr>
              <a:r>
                <a:rPr lang="en-US" altLang="zh-CN" sz="3200" b="1" dirty="0">
                  <a:solidFill>
                    <a:prstClr val="white"/>
                  </a:solidFill>
                  <a:latin typeface="MiSans Normal" panose="00000500000000000000" charset="-122"/>
                  <a:ea typeface="MiSans Normal" panose="00000500000000000000" charset="-122"/>
                  <a:cs typeface="MiSans Normal" panose="00000500000000000000" charset="-122"/>
                  <a:sym typeface="+mn-lt"/>
                </a:rPr>
                <a:t>05</a:t>
              </a:r>
              <a:endParaRPr lang="en-US" altLang="zh-CN" sz="3200" b="1" dirty="0">
                <a:solidFill>
                  <a:prstClr val="white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endParaRPr>
            </a:p>
          </p:txBody>
        </p:sp>
      </p:grpSp>
      <p:cxnSp>
        <p:nvCxnSpPr>
          <p:cNvPr id="15" name="直接连接符 14"/>
          <p:cNvCxnSpPr/>
          <p:nvPr>
            <p:custDataLst>
              <p:tags r:id="rId29"/>
            </p:custDataLst>
          </p:nvPr>
        </p:nvCxnSpPr>
        <p:spPr>
          <a:xfrm>
            <a:off x="3148390" y="6034500"/>
            <a:ext cx="0" cy="66790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>
            <p:custDataLst>
              <p:tags r:id="rId30"/>
            </p:custDataLst>
          </p:nvPr>
        </p:nvSpPr>
        <p:spPr>
          <a:xfrm>
            <a:off x="3495804" y="5967786"/>
            <a:ext cx="6247585" cy="7308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  <a:defRPr/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由于产品自身表面明暗不均，不同产品的一致性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较差，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需使用深度学习来进行检测，实施周期会长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一些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-1"/>
            <a:chExt cx="12192000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3247389" y="0"/>
              <a:ext cx="8944611" cy="6858000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943101" y="2325692"/>
            <a:ext cx="436004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谢谢</a:t>
            </a:r>
            <a:endParaRPr lang="zh-CN" altLang="en-US" sz="6000" dirty="0">
              <a:solidFill>
                <a:srgbClr val="5AB0B2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pic>
        <p:nvPicPr>
          <p:cNvPr id="2" name="图片 1" descr="9e797d3c98a84addb62abd4cb235ddb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030" y="1123315"/>
            <a:ext cx="4541520" cy="4611370"/>
          </a:xfrm>
          <a:prstGeom prst="ellipse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  <a:endParaRPr lang="zh-CN" altLang="en-US" sz="4800" b="1" dirty="0">
              <a:solidFill>
                <a:srgbClr val="5AB0B2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 flipH="1">
            <a:off x="1993900" y="3643120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Requirements Specification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2044700" y="481160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第一章节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pic>
        <p:nvPicPr>
          <p:cNvPr id="11" name="图片 10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46204" y="96924"/>
            <a:ext cx="1001189" cy="62216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3830" y="811662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检测要求</a:t>
            </a:r>
            <a:endParaRPr lang="zh-CN" altLang="en-US" sz="2000" b="1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09345" y="1453515"/>
          <a:ext cx="10011410" cy="506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170"/>
                <a:gridCol w="1422400"/>
                <a:gridCol w="4145280"/>
                <a:gridCol w="854710"/>
                <a:gridCol w="2990850"/>
              </a:tblGrid>
              <a:tr h="41113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判定规格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凹陷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锁附面：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长度＞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宽度＞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数量＞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处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过流面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焊接区域：不允许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非功能面：</a:t>
                      </a:r>
                      <a:endParaRPr lang="zh-CN" alt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alt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深度＞</a:t>
                      </a:r>
                      <a:r>
                        <a:rPr lang="en-US" altLang="zh-CN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0.3mm </a:t>
                      </a:r>
                      <a:r>
                        <a:rPr lang="zh-CN" alt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</a:t>
                      </a:r>
                      <a:endParaRPr lang="zh-CN" alt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暂无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NG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样品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需要使用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2D+3D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进行配合检测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凸起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非墩薄区域且非功能性表面有手感的凸点或凸痕不允许；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墩薄区域的背面有感凸痕平面度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≤0.2mm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墩薄区域的正面台阶印高度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≤0.2mm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台阶宽度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≤3mm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的允收；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墩薄后沉头外围的挤料痕迹允收。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需要使用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2D+3D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进行配合检测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斜边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沉头四周尺寸不规则，但沉头底部的有效尺寸范围满足图纸要求的允收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沉头边缘斜边宽度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≤3mm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 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进行检测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破损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大面有手感的破损或裂纹不允许；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边缘有宽度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≤2mm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的破损允收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边缘有长度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≤3mm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的破损允收；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边缘有深度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≤0.3mm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的破损允收；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边缘有数量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≤6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处的破损允收。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TBD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由于允收条件较多，需要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样品进行实验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碰伤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因碰伤、压伤造成的边缘凸起变形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≤0.3mm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 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进行检测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3830" y="811662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检测要求</a:t>
            </a:r>
            <a:endParaRPr lang="zh-CN" altLang="en-US" sz="2000" b="1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09345" y="1453515"/>
          <a:ext cx="10011410" cy="5064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170"/>
                <a:gridCol w="1422400"/>
                <a:gridCol w="3244215"/>
                <a:gridCol w="1145540"/>
                <a:gridCol w="3601085"/>
              </a:tblGrid>
              <a:tr h="41113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判定规格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压痕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压痕深度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≤0.3mm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压痕数量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个允收。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折弯模印深度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≤0.3mm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暂无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样品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3D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进行检测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衔接痕迹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沉头内因墩薄多次，成型时挤压的衔接印，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在平面度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≤0.1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时允收。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3D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进行检测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划痕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划痕长度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≤10mm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划痕宽度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≤1mm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划痕深度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≤0.3mm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划痕数量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≤6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个允收。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 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进行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检测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毛刺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毛刺高度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≤0.1mm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允收。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暂无样品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由于允收条件较多，需要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样品进行实验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裂纹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可视或有手感裂纹不允许。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裂纹与划痕从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2D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和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3D(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细小裂纹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)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成像上不可区分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划痕允收条件宽，会导致实际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是裂纹漏检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3830" y="811662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检测要求</a:t>
            </a:r>
            <a:endParaRPr lang="zh-CN" altLang="en-US" sz="2000" b="1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09345" y="1453515"/>
          <a:ext cx="10011410" cy="527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170"/>
                <a:gridCol w="1422400"/>
                <a:gridCol w="3776980"/>
                <a:gridCol w="922655"/>
                <a:gridCol w="3291205"/>
              </a:tblGrid>
              <a:tr h="41113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判定规格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夹杂异物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可视异物不允许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异物为本体材质夹带，异物特种和产品自身的纹理特征易混淆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脏污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酒精可清洁的脏污不允许。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对于连接铝巴，激光焊接功能性表面清洁度＞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100RFU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不允许，铝丝键合功能性表面清洁度＞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25RFU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不允许。锁附功能性表面＞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120RFU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对于输出极铝巴，激光焊接功能性表面清洁度＞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100RFU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不允许，键合铝丝焊接或超声波搭接焊接功能性表面清洁度＞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25RFU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不可检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规格中要求的表面清洁度项，通过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2D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相机无法拍摄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  <a:tr h="11264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色差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因原材料引起的色差（发黄、发黑、</a:t>
                      </a:r>
                      <a:r>
                        <a:rPr lang="zh-CN" alt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白点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）不允许；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表面不允许高亮状态；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表面光泽纹理明暗差异区域＞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30%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不允许；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墩薄正面（激光照射面）及四周，允许与基材有色差，但比基材色泽光亮不允许；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墩薄背面（非激光照射面），允许不规则发亮。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普通彩色相机色彩的还原性达不到检测要求，需要使用暗室和矫正色彩后的相机进行拍摄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拉丝或磨砂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输出极铝巴表面有拉丝不允许；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墩薄焊接区域，允许磨砂状表面存在。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暂无样品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需要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样品进行实验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局部镍边缘不齐</a:t>
                      </a:r>
                      <a:endParaRPr lang="zh-CN" altLang="en-US" sz="1200" b="0" i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对于局部镀铝巴，镀镍层不平齐允许，镀层超出图纸公差范围不允许</a:t>
                      </a:r>
                      <a:endParaRPr lang="zh-CN" alt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暂无样品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需要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样品进行实验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"/>
          <p:cNvSpPr/>
          <p:nvPr/>
        </p:nvSpPr>
        <p:spPr>
          <a:xfrm>
            <a:off x="923830" y="228097"/>
            <a:ext cx="597313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需求说明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23830" y="811662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检测要求</a:t>
            </a:r>
            <a:endParaRPr lang="zh-CN" altLang="en-US" sz="2000" b="1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09345" y="1453515"/>
          <a:ext cx="10011410" cy="527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8170"/>
                <a:gridCol w="1606550"/>
                <a:gridCol w="3592830"/>
                <a:gridCol w="922655"/>
                <a:gridCol w="3291205"/>
              </a:tblGrid>
              <a:tr h="41113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判定规格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铝件发黑（铝巴因为表面摩擦产生的发黑）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功能区：不允许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非功能区：允许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TBD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理论上增加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2D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相机，倾斜拍摄要检测位置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局部镀镀层交界处异色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842" marR="9842" marT="9842" marB="0" anchor="ctr" anchorCtr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功能区：不允许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非功能区：局部电镀边缘异色，超过交界处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5mm 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宽度不允许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TBD</a:t>
                      </a:r>
                      <a:endParaRPr lang="en-US" altLang="zh-CN" sz="12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理论上增加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2D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相机，倾斜拍摄要检测位置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  <a:tr h="11264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镀雾锡件锡层磨花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镀锡层磨花发亮，不漏基材，膜厚满足要求可接收。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不可检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锡层厚度用线扫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无法测出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anchor="ctr"/>
                </a:tc>
              </a:tr>
              <a:tr h="81968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镀雾锡层色差（因擦伤引起的色差）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镀锡层轻微发黄、发黑可接受（参考图示和签样产品），大面积发黑不不允许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可检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暂无样品</a:t>
                      </a:r>
                      <a:endParaRPr lang="zh-CN" altLang="en-US" sz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algn="ctr" fontAlgn="ctr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需要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NG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样品进行实验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9448800" y="4118099"/>
              <a:ext cx="2743200" cy="273990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943100" cy="1895177"/>
            </a:xfrm>
            <a:prstGeom prst="rect">
              <a:avLst/>
            </a:prstGeom>
          </p:spPr>
        </p:pic>
      </p:grpSp>
      <p:sp>
        <p:nvSpPr>
          <p:cNvPr id="39" name="文本框"/>
          <p:cNvSpPr/>
          <p:nvPr/>
        </p:nvSpPr>
        <p:spPr>
          <a:xfrm>
            <a:off x="1993900" y="2873927"/>
            <a:ext cx="66792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800" b="1" dirty="0">
                <a:solidFill>
                  <a:srgbClr val="5AB0B2"/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  <a:endParaRPr lang="zh-CN" altLang="en-US" sz="4800" b="1" dirty="0">
              <a:solidFill>
                <a:srgbClr val="5AB0B2"/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 flipH="1">
            <a:off x="1993900" y="3643120"/>
            <a:ext cx="788669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Visual Design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2044700" y="4811602"/>
            <a:ext cx="1600200" cy="367818"/>
          </a:xfrm>
          <a:prstGeom prst="roundRect">
            <a:avLst>
              <a:gd name="adj" fmla="val 50000"/>
            </a:avLst>
          </a:prstGeom>
          <a:solidFill>
            <a:srgbClr val="EDD400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第二章节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044700" y="1474300"/>
            <a:ext cx="1231732" cy="1231732"/>
            <a:chOff x="5638968" y="1520636"/>
            <a:chExt cx="1231732" cy="1231732"/>
          </a:xfrm>
        </p:grpSpPr>
        <p:sp>
          <p:nvSpPr>
            <p:cNvPr id="36" name="椭圆 35"/>
            <p:cNvSpPr/>
            <p:nvPr/>
          </p:nvSpPr>
          <p:spPr>
            <a:xfrm>
              <a:off x="5638968" y="1520636"/>
              <a:ext cx="1231732" cy="12317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962" y="1753620"/>
              <a:ext cx="903885" cy="70325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侧部开孔背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1287780"/>
            <a:ext cx="4013200" cy="4417695"/>
          </a:xfrm>
          <a:prstGeom prst="rect">
            <a:avLst/>
          </a:prstGeom>
        </p:spPr>
      </p:pic>
      <p:sp>
        <p:nvSpPr>
          <p:cNvPr id="21" name="文本框"/>
          <p:cNvSpPr/>
          <p:nvPr/>
        </p:nvSpPr>
        <p:spPr>
          <a:xfrm>
            <a:off x="914234" y="200388"/>
            <a:ext cx="63057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视觉设计</a:t>
            </a:r>
            <a:endParaRPr lang="zh-CN" altLang="en-US" sz="3200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graphicFrame>
        <p:nvGraphicFramePr>
          <p:cNvPr id="24" name="object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657090" y="1179195"/>
          <a:ext cx="6950710" cy="301434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53490"/>
                <a:gridCol w="1479550"/>
                <a:gridCol w="1703705"/>
                <a:gridCol w="2513965"/>
              </a:tblGrid>
              <a:tr h="499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/>
                        <a:t>硬件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dirty="0"/>
                        <a:t>品牌</a:t>
                      </a:r>
                      <a:endParaRPr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sz="1600" dirty="0"/>
                        <a:t>其他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dirty="0"/>
                        <a:t>个数</a:t>
                      </a:r>
                      <a:endParaRPr lang="zh-CN" sz="1600" b="1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</a:tr>
              <a:tr h="6483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altLang="zh-CN" sz="1600" dirty="0"/>
                        <a:t>相机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dirty="0"/>
                        <a:t>海康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600" dirty="0"/>
                        <a:t>1200</a:t>
                      </a:r>
                      <a:r>
                        <a:rPr lang="en-US" altLang="zh-CN" sz="1600" dirty="0"/>
                        <a:t>w</a:t>
                      </a:r>
                      <a:endParaRPr lang="zh-CN" altLang="en-US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830" marB="0" anchor="ctr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zh-CN" altLang="en-US" sz="1600" dirty="0">
                          <a:sym typeface="+mn-ea"/>
                        </a:rPr>
                        <a:t>正反</a:t>
                      </a:r>
                      <a:r>
                        <a:rPr lang="en-US" altLang="zh-CN" sz="1600" dirty="0">
                          <a:sym typeface="+mn-ea"/>
                        </a:rPr>
                        <a:t>2</a:t>
                      </a:r>
                      <a:r>
                        <a:rPr lang="zh-CN" altLang="en-US" sz="1600" dirty="0">
                          <a:sym typeface="+mn-ea"/>
                        </a:rPr>
                        <a:t>个</a:t>
                      </a:r>
                      <a:r>
                        <a:rPr lang="en-US" altLang="zh-CN" sz="1600" dirty="0">
                          <a:sym typeface="+mn-ea"/>
                        </a:rPr>
                        <a:t>+</a:t>
                      </a:r>
                      <a:r>
                        <a:rPr lang="zh-CN" altLang="en-US" sz="1600" dirty="0">
                          <a:sym typeface="+mn-ea"/>
                        </a:rPr>
                        <a:t>倾斜</a:t>
                      </a:r>
                      <a:r>
                        <a:rPr lang="zh-CN" altLang="en-US" sz="1600" dirty="0">
                          <a:sym typeface="+mn-ea"/>
                        </a:rPr>
                        <a:t>拍摄工位</a:t>
                      </a:r>
                      <a:endParaRPr lang="en-US" altLang="zh-CN" sz="1600" dirty="0"/>
                    </a:p>
                  </a:txBody>
                  <a:tcPr marL="0" marR="0" marT="36830" marB="0" anchor="ctr"/>
                </a:tc>
              </a:tr>
              <a:tr h="9321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/>
                        <a:t>镜头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sym typeface="+mn-ea"/>
                        </a:rPr>
                        <a:t>视清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/>
                        <a:t>FA 50</a:t>
                      </a:r>
                      <a:r>
                        <a:rPr lang="en-US" altLang="zh-CN" sz="1600" dirty="0"/>
                        <a:t>mm</a:t>
                      </a:r>
                      <a:endParaRPr lang="en-US" altLang="zh-CN" sz="1600" dirty="0"/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sym typeface="+mn-ea"/>
                        </a:rPr>
                        <a:t>正反</a:t>
                      </a:r>
                      <a:r>
                        <a:rPr lang="en-US" altLang="zh-CN" sz="1600" dirty="0">
                          <a:sym typeface="+mn-ea"/>
                        </a:rPr>
                        <a:t>2</a:t>
                      </a:r>
                      <a:r>
                        <a:rPr lang="zh-CN" altLang="en-US" sz="1600" dirty="0">
                          <a:sym typeface="+mn-ea"/>
                        </a:rPr>
                        <a:t>个</a:t>
                      </a:r>
                      <a:r>
                        <a:rPr lang="en-US" altLang="zh-CN" sz="1600" dirty="0">
                          <a:sym typeface="+mn-ea"/>
                        </a:rPr>
                        <a:t>+</a:t>
                      </a:r>
                      <a:r>
                        <a:rPr lang="zh-CN" altLang="en-US" sz="1600" dirty="0">
                          <a:sym typeface="+mn-ea"/>
                        </a:rPr>
                        <a:t>倾斜拍摄工位</a:t>
                      </a:r>
                      <a:endParaRPr lang="en-US" altLang="zh-CN" sz="1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</a:tr>
              <a:tr h="9340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en-US" altLang="zh-CN" sz="1600" dirty="0"/>
                        <a:t>光源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R="27686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/>
                        <a:t>创视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sym typeface="+mn-ea"/>
                        </a:rPr>
                        <a:t>开孔</a:t>
                      </a:r>
                      <a:r>
                        <a:rPr lang="zh-CN" altLang="en-US" sz="1600" dirty="0">
                          <a:sym typeface="+mn-ea"/>
                        </a:rPr>
                        <a:t>面光</a:t>
                      </a:r>
                      <a:endParaRPr lang="zh-CN" altLang="en-US" sz="1600" dirty="0">
                        <a:sym typeface="+mn-ea"/>
                      </a:endParaRPr>
                    </a:p>
                  </a:txBody>
                  <a:tcPr marL="0" marR="0" marT="37465" marB="0" anchor="ctr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zh-CN" altLang="en-US" sz="1600" dirty="0">
                          <a:sym typeface="+mn-ea"/>
                        </a:rPr>
                        <a:t>正反</a:t>
                      </a:r>
                      <a:r>
                        <a:rPr lang="en-US" altLang="zh-CN" sz="1600" dirty="0">
                          <a:sym typeface="+mn-ea"/>
                        </a:rPr>
                        <a:t>2</a:t>
                      </a:r>
                      <a:r>
                        <a:rPr lang="zh-CN" altLang="en-US" sz="1600" dirty="0">
                          <a:sym typeface="+mn-ea"/>
                        </a:rPr>
                        <a:t>个</a:t>
                      </a:r>
                      <a:r>
                        <a:rPr lang="en-US" altLang="zh-CN" sz="1600" dirty="0">
                          <a:sym typeface="+mn-ea"/>
                        </a:rPr>
                        <a:t>+</a:t>
                      </a:r>
                      <a:r>
                        <a:rPr lang="zh-CN" altLang="en-US" sz="1600" dirty="0">
                          <a:sym typeface="+mn-ea"/>
                        </a:rPr>
                        <a:t>倾斜拍摄工位</a:t>
                      </a:r>
                      <a:endParaRPr lang="en-US" altLang="zh-CN" sz="16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37465" marB="0"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523105" y="4674235"/>
            <a:ext cx="72701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最大产品尺寸：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110mm * 52mm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选型视野大小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131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mm * 97mm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单像素精度：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0.032mm/pix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产品需要治具固定，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使其摆放平整；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正面和背面需各拍摄一次，由于弯曲处也需拍摄，因此需根据要检测的弯曲位置，增加对应的倾斜拍摄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工位；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3834066" y="3850478"/>
            <a:ext cx="12700" cy="142430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473099" y="5288915"/>
            <a:ext cx="7790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473099" y="3873603"/>
            <a:ext cx="8044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3833359" y="4442541"/>
            <a:ext cx="123292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</a:rPr>
              <a:t>450±30mm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2" name="文本框"/>
          <p:cNvSpPr/>
          <p:nvPr/>
        </p:nvSpPr>
        <p:spPr>
          <a:xfrm>
            <a:off x="1002499" y="817608"/>
            <a:ext cx="630571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2D</a:t>
            </a:r>
            <a:r>
              <a:rPr lang="zh-CN" altLang="en-US" b="1" dirty="0">
                <a:latin typeface="MiSans Normal" panose="00000500000000000000" charset="-122"/>
                <a:ea typeface="MiSans Normal" panose="00000500000000000000" charset="-122"/>
                <a:cs typeface="MiSans Normal" panose="00000500000000000000" charset="-122"/>
                <a:sym typeface="+mn-lt"/>
              </a:rPr>
              <a:t>检测</a:t>
            </a:r>
            <a:endParaRPr lang="zh-CN" altLang="en-US" b="1" dirty="0">
              <a:latin typeface="MiSans Normal" panose="00000500000000000000" charset="-122"/>
              <a:ea typeface="MiSans Normal" panose="00000500000000000000" charset="-122"/>
              <a:cs typeface="MiSans Normal" panose="00000500000000000000" charset="-122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81284" y="3342108"/>
            <a:ext cx="17697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81284" y="5294098"/>
            <a:ext cx="17697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41519" y="4059636"/>
            <a:ext cx="123292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dirty="0">
                <a:solidFill>
                  <a:srgbClr val="FF0000"/>
                </a:solidFill>
              </a:rPr>
              <a:t>500±20mm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>
            <a:off x="530161" y="3351368"/>
            <a:ext cx="11430" cy="189420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ISLIDE.ICON" val="#93420;"/>
</p:tagLst>
</file>

<file path=ppt/tags/tag10.xml><?xml version="1.0" encoding="utf-8"?>
<p:tagLst xmlns:p="http://schemas.openxmlformats.org/presentationml/2006/main">
  <p:tag name="TABLE_ENDDRAG_ORIGIN_RECT" val="788*355"/>
  <p:tag name="TABLE_ENDDRAG_RECT" val="87*114*788*355"/>
</p:tagLst>
</file>

<file path=ppt/tags/tag11.xml><?xml version="1.0" encoding="utf-8"?>
<p:tagLst xmlns:p="http://schemas.openxmlformats.org/presentationml/2006/main">
  <p:tag name="ISLIDE.ICON" val="#93420;"/>
</p:tagLst>
</file>

<file path=ppt/tags/tag12.xml><?xml version="1.0" encoding="utf-8"?>
<p:tagLst xmlns:p="http://schemas.openxmlformats.org/presentationml/2006/main">
  <p:tag name="ISLIDE.ICON" val="#93420;#401340;"/>
</p:tagLst>
</file>

<file path=ppt/tags/tag13.xml><?xml version="1.0" encoding="utf-8"?>
<p:tagLst xmlns:p="http://schemas.openxmlformats.org/presentationml/2006/main">
  <p:tag name="KSO_WM_UNIT_TABLE_BEAUTIFY" val="smartTable{a0aa7a7e-1af9-42c3-9f8e-05bf3a47feb5}"/>
  <p:tag name="TABLE_ENDDRAG_ORIGIN_RECT" val="547*237"/>
  <p:tag name="TABLE_ENDDRAG_RECT" val="366*92*547*237"/>
</p:tagLst>
</file>

<file path=ppt/tags/tag14.xml><?xml version="1.0" encoding="utf-8"?>
<p:tagLst xmlns:p="http://schemas.openxmlformats.org/presentationml/2006/main">
  <p:tag name="ISLIDE.ICON" val="#93420;"/>
</p:tagLst>
</file>

<file path=ppt/tags/tag15.xml><?xml version="1.0" encoding="utf-8"?>
<p:tagLst xmlns:p="http://schemas.openxmlformats.org/presentationml/2006/main">
  <p:tag name="KSO_WM_UNIT_TABLE_BEAUTIFY" val="smartTable{f8850c27-cf27-417a-961c-894a18fa3738}"/>
  <p:tag name="TABLE_ENDDRAG_ORIGIN_RECT" val="347*160"/>
  <p:tag name="TABLE_ENDDRAG_RECT" val="294*106*347*160"/>
</p:tagLst>
</file>

<file path=ppt/tags/tag16.xml><?xml version="1.0" encoding="utf-8"?>
<p:tagLst xmlns:p="http://schemas.openxmlformats.org/presentationml/2006/main">
  <p:tag name="ISLIDE.ICON" val="#93420;"/>
</p:tagLst>
</file>

<file path=ppt/tags/tag17.xml><?xml version="1.0" encoding="utf-8"?>
<p:tagLst xmlns:p="http://schemas.openxmlformats.org/presentationml/2006/main">
  <p:tag name="ISLIDE.ICON" val="#93420;#401340;"/>
</p:tagLst>
</file>

<file path=ppt/tags/tag18.xml><?xml version="1.0" encoding="utf-8"?>
<p:tagLst xmlns:p="http://schemas.openxmlformats.org/presentationml/2006/main">
  <p:tag name="ISLIDE.ICON" val="#93420;"/>
</p:tagLst>
</file>

<file path=ppt/tags/tag19.xml><?xml version="1.0" encoding="utf-8"?>
<p:tagLst xmlns:p="http://schemas.openxmlformats.org/presentationml/2006/main">
  <p:tag name="ISLIDE.ICON" val="#93420;"/>
</p:tagLst>
</file>

<file path=ppt/tags/tag2.xml><?xml version="1.0" encoding="utf-8"?>
<p:tagLst xmlns:p="http://schemas.openxmlformats.org/presentationml/2006/main">
  <p:tag name="ISLIDE.ICON" val="#93420;"/>
</p:tagLst>
</file>

<file path=ppt/tags/tag20.xml><?xml version="1.0" encoding="utf-8"?>
<p:tagLst xmlns:p="http://schemas.openxmlformats.org/presentationml/2006/main">
  <p:tag name="ISLIDE.ICON" val="#93420;"/>
</p:tagLst>
</file>

<file path=ppt/tags/tag21.xml><?xml version="1.0" encoding="utf-8"?>
<p:tagLst xmlns:p="http://schemas.openxmlformats.org/presentationml/2006/main">
  <p:tag name="ISLIDE.ICON" val="#93420;"/>
</p:tagLst>
</file>

<file path=ppt/tags/tag22.xml><?xml version="1.0" encoding="utf-8"?>
<p:tagLst xmlns:p="http://schemas.openxmlformats.org/presentationml/2006/main">
  <p:tag name="ISLIDE.ICON" val="#93420;"/>
</p:tagLst>
</file>

<file path=ppt/tags/tag23.xml><?xml version="1.0" encoding="utf-8"?>
<p:tagLst xmlns:p="http://schemas.openxmlformats.org/presentationml/2006/main">
  <p:tag name="ISLIDE.ICON" val="#93420;"/>
</p:tagLst>
</file>

<file path=ppt/tags/tag24.xml><?xml version="1.0" encoding="utf-8"?>
<p:tagLst xmlns:p="http://schemas.openxmlformats.org/presentationml/2006/main">
  <p:tag name="ISLIDE.ICON" val="#93420;"/>
</p:tagLst>
</file>

<file path=ppt/tags/tag25.xml><?xml version="1.0" encoding="utf-8"?>
<p:tagLst xmlns:p="http://schemas.openxmlformats.org/presentationml/2006/main">
  <p:tag name="ISLIDE.ICON" val="#93420;"/>
</p:tagLst>
</file>

<file path=ppt/tags/tag26.xml><?xml version="1.0" encoding="utf-8"?>
<p:tagLst xmlns:p="http://schemas.openxmlformats.org/presentationml/2006/main">
  <p:tag name="ISLIDE.ICON" val="#93420;"/>
</p:tagLst>
</file>

<file path=ppt/tags/tag27.xml><?xml version="1.0" encoding="utf-8"?>
<p:tagLst xmlns:p="http://schemas.openxmlformats.org/presentationml/2006/main">
  <p:tag name="ISLIDE.ICON" val="#93420;"/>
</p:tagLst>
</file>

<file path=ppt/tags/tag28.xml><?xml version="1.0" encoding="utf-8"?>
<p:tagLst xmlns:p="http://schemas.openxmlformats.org/presentationml/2006/main">
  <p:tag name="ISLIDE.ICON" val="#93420;"/>
</p:tagLst>
</file>

<file path=ppt/tags/tag29.xml><?xml version="1.0" encoding="utf-8"?>
<p:tagLst xmlns:p="http://schemas.openxmlformats.org/presentationml/2006/main">
  <p:tag name="ISLIDE.ICON" val="#93420;"/>
</p:tagLst>
</file>

<file path=ppt/tags/tag3.xml><?xml version="1.0" encoding="utf-8"?>
<p:tagLst xmlns:p="http://schemas.openxmlformats.org/presentationml/2006/main">
  <p:tag name="ISLIDE.ICON" val="#93420;#401340;"/>
</p:tagLst>
</file>

<file path=ppt/tags/tag30.xml><?xml version="1.0" encoding="utf-8"?>
<p:tagLst xmlns:p="http://schemas.openxmlformats.org/presentationml/2006/main">
  <p:tag name="ISLIDE.ICON" val="#93420;"/>
</p:tagLst>
</file>

<file path=ppt/tags/tag31.xml><?xml version="1.0" encoding="utf-8"?>
<p:tagLst xmlns:p="http://schemas.openxmlformats.org/presentationml/2006/main">
  <p:tag name="ISLIDE.ICON" val="#93420;#401340;"/>
</p:tagLst>
</file>

<file path=ppt/tags/tag32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33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34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35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36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37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38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39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.xml><?xml version="1.0" encoding="utf-8"?>
<p:tagLst xmlns:p="http://schemas.openxmlformats.org/presentationml/2006/main">
  <p:tag name="TABLE_ENDDRAG_ORIGIN_RECT" val="788*355"/>
  <p:tag name="TABLE_ENDDRAG_RECT" val="87*114*788*355"/>
</p:tagLst>
</file>

<file path=ppt/tags/tag40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1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2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3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4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5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6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7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8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49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.xml><?xml version="1.0" encoding="utf-8"?>
<p:tagLst xmlns:p="http://schemas.openxmlformats.org/presentationml/2006/main">
  <p:tag name="ISLIDE.ICON" val="#93420;"/>
</p:tagLst>
</file>

<file path=ppt/tags/tag50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1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2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3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4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5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6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7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8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59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6.xml><?xml version="1.0" encoding="utf-8"?>
<p:tagLst xmlns:p="http://schemas.openxmlformats.org/presentationml/2006/main">
  <p:tag name="TABLE_ENDDRAG_ORIGIN_RECT" val="788*355"/>
  <p:tag name="TABLE_ENDDRAG_RECT" val="87*114*788*355"/>
</p:tagLst>
</file>

<file path=ppt/tags/tag60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61.xml><?xml version="1.0" encoding="utf-8"?>
<p:tagLst xmlns:p="http://schemas.openxmlformats.org/presentationml/2006/main">
  <p:tag name="KSO_WM_DIAGRAM_VIRTUALLY_FRAME" val="{&quot;height&quot;:448.1687401574803,&quot;left&quot;:84.61543307086612,&quot;top&quot;:96.78566929133858,&quot;width&quot;:704.2859055118109}"/>
</p:tagLst>
</file>

<file path=ppt/tags/tag62.xml><?xml version="1.0" encoding="utf-8"?>
<p:tagLst xmlns:p="http://schemas.openxmlformats.org/presentationml/2006/main">
  <p:tag name="ISLIDE.ICON" val="#93420;"/>
</p:tagLst>
</file>

<file path=ppt/tags/tag63.xml><?xml version="1.0" encoding="utf-8"?>
<p:tagLst xmlns:p="http://schemas.openxmlformats.org/presentationml/2006/main">
  <p:tag name="ISLIDE.ICON" val="#93420;"/>
</p:tagLst>
</file>

<file path=ppt/tags/tag64.xml><?xml version="1.0" encoding="utf-8"?>
<p:tagLst xmlns:p="http://schemas.openxmlformats.org/presentationml/2006/main">
  <p:tag name="COMMONDATA" val="eyJjb3VudCI6MzUsImhkaWQiOiIzN2U0MzdmYzI2OGNhNGM0ZmVlNDIyZmZiZjBkMTI0NSIsInVzZXJDb3VudCI6MzV9"/>
</p:tagLst>
</file>

<file path=ppt/tags/tag7.xml><?xml version="1.0" encoding="utf-8"?>
<p:tagLst xmlns:p="http://schemas.openxmlformats.org/presentationml/2006/main">
  <p:tag name="ISLIDE.ICON" val="#93420;"/>
</p:tagLst>
</file>

<file path=ppt/tags/tag8.xml><?xml version="1.0" encoding="utf-8"?>
<p:tagLst xmlns:p="http://schemas.openxmlformats.org/presentationml/2006/main">
  <p:tag name="TABLE_ENDDRAG_ORIGIN_RECT" val="788*355"/>
  <p:tag name="TABLE_ENDDRAG_RECT" val="87*114*788*355"/>
</p:tagLst>
</file>

<file path=ppt/tags/tag9.xml><?xml version="1.0" encoding="utf-8"?>
<p:tagLst xmlns:p="http://schemas.openxmlformats.org/presentationml/2006/main">
  <p:tag name="ISLIDE.ICON" val="#93420;"/>
</p:tagLst>
</file>

<file path=ppt/theme/theme1.xml><?xml version="1.0" encoding="utf-8"?>
<a:theme xmlns:a="http://schemas.openxmlformats.org/drawingml/2006/main" name="Office 主题​​">
  <a:themeElements>
    <a:clrScheme name="自定义 1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B0B2"/>
      </a:accent1>
      <a:accent2>
        <a:srgbClr val="F3981E"/>
      </a:accent2>
      <a:accent3>
        <a:srgbClr val="3F3F3F"/>
      </a:accent3>
      <a:accent4>
        <a:srgbClr val="5AB0B2"/>
      </a:accent4>
      <a:accent5>
        <a:srgbClr val="F3981E"/>
      </a:accent5>
      <a:accent6>
        <a:srgbClr val="3F3F3F"/>
      </a:accent6>
      <a:hlink>
        <a:srgbClr val="0563C1"/>
      </a:hlink>
      <a:folHlink>
        <a:srgbClr val="954F72"/>
      </a:folHlink>
    </a:clrScheme>
    <a:fontScheme name="3qzj1wph">
      <a:majorFont>
        <a:latin typeface="Arial"/>
        <a:ea typeface="MiSans Normal"/>
        <a:cs typeface=""/>
      </a:majorFont>
      <a:minorFont>
        <a:latin typeface="Ari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B0B2"/>
      </a:accent1>
      <a:accent2>
        <a:srgbClr val="F3981E"/>
      </a:accent2>
      <a:accent3>
        <a:srgbClr val="3F3F3F"/>
      </a:accent3>
      <a:accent4>
        <a:srgbClr val="5AB0B2"/>
      </a:accent4>
      <a:accent5>
        <a:srgbClr val="F3981E"/>
      </a:accent5>
      <a:accent6>
        <a:srgbClr val="3F3F3F"/>
      </a:accent6>
      <a:hlink>
        <a:srgbClr val="0563C1"/>
      </a:hlink>
      <a:folHlink>
        <a:srgbClr val="954F72"/>
      </a:folHlink>
    </a:clrScheme>
    <a:fontScheme name="g10cmv5a">
      <a:majorFont>
        <a:latin typeface="Arial"/>
        <a:ea typeface="MiSans Normal"/>
        <a:cs typeface=""/>
      </a:majorFont>
      <a:minorFont>
        <a:latin typeface="Ari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Sans Normal Light"/>
        <a:ea typeface=""/>
        <a:cs typeface=""/>
        <a:font script="Jpan" typeface="游ゴシック Light"/>
        <a:font script="Hang" typeface="맑은 고딕"/>
        <a:font script="Hans" typeface="MiSans Normal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Medium"/>
        <a:ea typeface=""/>
        <a:cs typeface=""/>
        <a:font script="Jpan" typeface="游ゴシック"/>
        <a:font script="Hang" typeface="맑은 고딕"/>
        <a:font script="Hans" typeface="MiSans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Sans Normal Light"/>
        <a:ea typeface=""/>
        <a:cs typeface=""/>
        <a:font script="Jpan" typeface="游ゴシック Light"/>
        <a:font script="Hang" typeface="맑은 고딕"/>
        <a:font script="Hans" typeface="MiSans Normal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iSans Medium"/>
        <a:ea typeface=""/>
        <a:cs typeface=""/>
        <a:font script="Jpan" typeface="游ゴシック"/>
        <a:font script="Hang" typeface="맑은 고딕"/>
        <a:font script="Hans" typeface="MiSans Medium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2474</Words>
  <Application>WPS 演示</Application>
  <PresentationFormat>宽屏</PresentationFormat>
  <Paragraphs>494</Paragraphs>
  <Slides>27</Slides>
  <Notes>23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Arial</vt:lpstr>
      <vt:lpstr>宋体</vt:lpstr>
      <vt:lpstr>Wingdings</vt:lpstr>
      <vt:lpstr>MiSans Normal</vt:lpstr>
      <vt:lpstr>MiSans Medium</vt:lpstr>
      <vt:lpstr>微软雅黑</vt:lpstr>
      <vt:lpstr>Arial Unicode MS</vt:lpstr>
      <vt:lpstr>Office 主题​​</vt:lpstr>
      <vt:lpstr>1_Office 主题​​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王群</cp:lastModifiedBy>
  <cp:revision>309</cp:revision>
  <dcterms:created xsi:type="dcterms:W3CDTF">2020-11-01T09:50:00Z</dcterms:created>
  <dcterms:modified xsi:type="dcterms:W3CDTF">2025-06-22T10:48:15Z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430A5D74CCA34246B8C871E86C3AE465_12</vt:lpwstr>
  </property>
  <property fmtid="{D5CDD505-2E9C-101B-9397-08002B2CF9AE}" pid="4" name="KSOTemplateUUID">
    <vt:lpwstr>v1.0_mb_pjXt6fo8fST530Uhlqo7/g==</vt:lpwstr>
  </property>
</Properties>
</file>