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2"/>
  </p:sldMasterIdLst>
  <p:notesMasterIdLst>
    <p:notesMasterId r:id="rId24"/>
  </p:notesMasterIdLst>
  <p:handoutMasterIdLst>
    <p:handoutMasterId r:id="rId25"/>
  </p:handoutMasterIdLst>
  <p:sldIdLst>
    <p:sldId id="256" r:id="rId3"/>
    <p:sldId id="257" r:id="rId4"/>
    <p:sldId id="286" r:id="rId5"/>
    <p:sldId id="293" r:id="rId6"/>
    <p:sldId id="259" r:id="rId7"/>
    <p:sldId id="292" r:id="rId8"/>
    <p:sldId id="284" r:id="rId9"/>
    <p:sldId id="285" r:id="rId10"/>
    <p:sldId id="294" r:id="rId11"/>
    <p:sldId id="281" r:id="rId12"/>
    <p:sldId id="295" r:id="rId13"/>
    <p:sldId id="279" r:id="rId14"/>
    <p:sldId id="296" r:id="rId15"/>
    <p:sldId id="287" r:id="rId16"/>
    <p:sldId id="277" r:id="rId17"/>
    <p:sldId id="297" r:id="rId18"/>
    <p:sldId id="298" r:id="rId19"/>
    <p:sldId id="283" r:id="rId20"/>
    <p:sldId id="299" r:id="rId21"/>
    <p:sldId id="300" r:id="rId22"/>
    <p:sldId id="275" r:id="rId23"/>
  </p:sldIdLst>
  <p:sldSz cx="12192000" cy="6858000"/>
  <p:notesSz cx="6858000" cy="9144000"/>
  <p:embeddedFontLst>
    <p:embeddedFont>
      <p:font typeface="MiSans Medium" panose="02010600030101010101" charset="-122"/>
      <p:regular r:id="rId26"/>
    </p:embeddedFont>
    <p:embeddedFont>
      <p:font typeface="MiSans Normal" panose="02010600030101010101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B0B2"/>
    <a:srgbClr val="EDD400"/>
    <a:srgbClr val="DAE72D"/>
    <a:srgbClr val="F39820"/>
    <a:srgbClr val="8DC8CA"/>
    <a:srgbClr val="EB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1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A15F2-CFA6-4077-AD90-420F8091DEAC}" type="datetimeFigureOut">
              <a:rPr lang="zh-CN" altLang="en-US" smtClean="0">
                <a:latin typeface="MiSans Medium" panose="00000600000000000000" charset="-122"/>
                <a:ea typeface="MiSans Medium" panose="00000600000000000000" charset="-122"/>
              </a:rPr>
              <a:t>2024-10-15</a:t>
            </a:fld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977F-46FD-4004-8160-D04664923413}" type="slidenum">
              <a:rPr lang="zh-CN" altLang="en-US" smtClean="0">
                <a:latin typeface="MiSans Medium" panose="00000600000000000000" charset="-122"/>
                <a:ea typeface="MiSans Medium" panose="00000600000000000000" charset="-122"/>
              </a:rPr>
              <a:t>‹#›</a:t>
            </a:fld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Sans Medium" panose="00000600000000000000" charset="-122"/>
                <a:ea typeface="MiSans Medium" panose="0000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Sans Medium" panose="00000600000000000000" charset="-122"/>
                <a:ea typeface="MiSans Medium" panose="00000600000000000000" charset="-122"/>
              </a:defRPr>
            </a:lvl1pPr>
          </a:lstStyle>
          <a:p>
            <a:fld id="{E02D3039-EC13-4024-AF93-67775261BBBE}" type="datetimeFigureOut">
              <a:rPr lang="zh-CN" altLang="en-US" smtClean="0"/>
              <a:t>2024-10-15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Sans Medium" panose="00000600000000000000" charset="-122"/>
                <a:ea typeface="MiSans Medium" panose="0000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Sans Medium" panose="00000600000000000000" charset="-122"/>
                <a:ea typeface="MiSans Medium" panose="00000600000000000000" charset="-122"/>
              </a:defRPr>
            </a:lvl1pPr>
          </a:lstStyle>
          <a:p>
            <a:fld id="{BA3ECFBF-9CCA-48EF-8562-17D4236858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Sans Medium" panose="00000600000000000000" charset="-122"/>
        <a:ea typeface="MiSans Medium" panose="000006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Sans Medium" panose="00000600000000000000" charset="-122"/>
        <a:ea typeface="MiSans Medium" panose="000006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Sans Medium" panose="00000600000000000000" charset="-122"/>
        <a:ea typeface="MiSans Medium" panose="000006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Sans Medium" panose="00000600000000000000" charset="-122"/>
        <a:ea typeface="MiSans Medium" panose="000006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Sans Medium" panose="00000600000000000000" charset="-122"/>
        <a:ea typeface="MiSans Medium" panose="000006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3ECFBF-9CCA-48EF-8562-17D4236858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330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588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173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122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238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447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40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234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824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725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981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30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206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618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300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856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189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2885-DFEC-4065-888F-5B91AAE70CC1}" type="datetimeFigureOut">
              <a:rPr lang="zh-CN" altLang="en-US" smtClean="0"/>
              <a:t>2024-10-15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1640-4819-4962-8C19-F0D9DB8D995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2885-DFEC-4065-888F-5B91AAE70CC1}" type="datetimeFigureOut">
              <a:rPr lang="zh-CN" altLang="en-US" smtClean="0"/>
              <a:t>2024-10-15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1640-4819-4962-8C19-F0D9DB8D995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MiSans Normal" panose="00000500000000000000" charset="-122"/>
              </a:defRPr>
            </a:lvl1pPr>
          </a:lstStyle>
          <a:p>
            <a:fld id="{47582885-DFEC-4065-888F-5B91AAE70CC1}" type="datetimeFigureOut">
              <a:rPr lang="zh-CN" altLang="en-US" smtClean="0"/>
              <a:t>2024-10-15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MiSans Normal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MiSans Normal" panose="00000500000000000000" charset="-122"/>
              </a:defRPr>
            </a:lvl1pPr>
          </a:lstStyle>
          <a:p>
            <a:fld id="{95FF1640-4819-4962-8C19-F0D9DB8D995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0" y="-1"/>
                <a:ext cx="12192000" cy="6858001"/>
                <a:chOff x="0" y="-1"/>
                <a:chExt cx="12192000" cy="6858001"/>
              </a:xfrm>
            </p:grpSpPr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-1"/>
                  <a:ext cx="1943100" cy="1895177"/>
                </a:xfrm>
                <a:prstGeom prst="rect">
                  <a:avLst/>
                </a:prstGeom>
              </p:spPr>
            </p:pic>
            <p:pic>
              <p:nvPicPr>
                <p:cNvPr id="17" name="图片 16"/>
                <p:cNvPicPr>
                  <a:picLocks noChangeAspect="1"/>
                </p:cNvPicPr>
                <p:nvPr/>
              </p:nvPicPr>
              <p:blipFill rotWithShape="1">
                <a:blip r:embed="rId4"/>
                <a:srcRect/>
                <a:stretch>
                  <a:fillRect/>
                </a:stretch>
              </p:blipFill>
              <p:spPr>
                <a:xfrm>
                  <a:off x="3247389" y="0"/>
                  <a:ext cx="8944611" cy="6858000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2" descr="Handshake close-up of executives Free Photo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4074" y="1157684"/>
                <a:ext cx="4540615" cy="456803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矩形 12"/>
            <p:cNvSpPr/>
            <p:nvPr/>
          </p:nvSpPr>
          <p:spPr>
            <a:xfrm>
              <a:off x="50800" y="31750"/>
              <a:ext cx="12090400" cy="680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MiSans Normal" panose="00000500000000000000" charset="-122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72366" y="161886"/>
            <a:ext cx="660232" cy="66023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MiSans Normal" panose="00000500000000000000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04BBC27-F605-437C-8C4A-FCC6F79B0F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2" y="143496"/>
            <a:ext cx="678541" cy="678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FFA91A0-C2BB-4048-87B3-C3F369902A6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156" y="190436"/>
            <a:ext cx="999831" cy="6218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MiSans Normal" panose="0000050000000000000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MiSans Normal" panose="00000500000000000000" charset="-122"/>
              </a:defRPr>
            </a:lvl1pPr>
          </a:lstStyle>
          <a:p>
            <a:fld id="{47582885-DFEC-4065-888F-5B91AAE70CC1}" type="datetimeFigureOut">
              <a:rPr lang="zh-CN" altLang="en-US" smtClean="0"/>
              <a:t>2024-10-15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MiSans Normal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MiSans Normal" panose="00000500000000000000" charset="-122"/>
              </a:defRPr>
            </a:lvl1pPr>
          </a:lstStyle>
          <a:p>
            <a:fld id="{95FF1640-4819-4962-8C19-F0D9DB8D995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0" y="-1"/>
                <a:ext cx="12192000" cy="6858001"/>
                <a:chOff x="0" y="-1"/>
                <a:chExt cx="12192000" cy="6858001"/>
              </a:xfrm>
            </p:grpSpPr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-1"/>
                  <a:ext cx="1943100" cy="1895177"/>
                </a:xfrm>
                <a:prstGeom prst="rect">
                  <a:avLst/>
                </a:prstGeom>
              </p:spPr>
            </p:pic>
            <p:pic>
              <p:nvPicPr>
                <p:cNvPr id="17" name="图片 16"/>
                <p:cNvPicPr>
                  <a:picLocks noChangeAspect="1"/>
                </p:cNvPicPr>
                <p:nvPr/>
              </p:nvPicPr>
              <p:blipFill rotWithShape="1">
                <a:blip r:embed="rId4"/>
                <a:srcRect/>
                <a:stretch>
                  <a:fillRect/>
                </a:stretch>
              </p:blipFill>
              <p:spPr>
                <a:xfrm>
                  <a:off x="3247389" y="0"/>
                  <a:ext cx="8944611" cy="6858000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2" descr="Handshake close-up of executives Free Photo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4074" y="1157684"/>
                <a:ext cx="4540615" cy="456803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矩形 12"/>
            <p:cNvSpPr/>
            <p:nvPr/>
          </p:nvSpPr>
          <p:spPr>
            <a:xfrm>
              <a:off x="60036" y="25693"/>
              <a:ext cx="12090400" cy="680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Sans Normal" panose="00000500000000000000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05267CC1-D4F3-44D6-9EB4-D982B60812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5" y="173184"/>
            <a:ext cx="693485" cy="69348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B293C5D-C5DB-4556-874D-CCEB50AD00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156" y="191656"/>
            <a:ext cx="999831" cy="6218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MiSans Normal" panose="0000050000000000000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-1"/>
            <a:chExt cx="12192000" cy="68580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3247389" y="0"/>
              <a:ext cx="8944611" cy="6858000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816264" y="1631625"/>
            <a:ext cx="62947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6000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背钻</a:t>
            </a:r>
            <a:r>
              <a:rPr lang="en-US" altLang="zh-CN" sz="6000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AOI</a:t>
            </a:r>
            <a:r>
              <a:rPr lang="zh-CN" altLang="en-US" sz="6000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单面检测</a:t>
            </a:r>
            <a:endParaRPr lang="en-US" altLang="zh-CN" sz="6000" dirty="0">
              <a:solidFill>
                <a:srgbClr val="5AB0B2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  <a:p>
            <a:pPr lvl="0">
              <a:defRPr/>
            </a:pPr>
            <a:r>
              <a:rPr lang="en-US" altLang="zh-CN" sz="6000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   </a:t>
            </a:r>
            <a:r>
              <a:rPr lang="zh-CN" altLang="en-US" sz="6000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  项目介绍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5AB0B2"/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971550" y="4206396"/>
            <a:ext cx="2275838" cy="367818"/>
          </a:xfrm>
          <a:prstGeom prst="roundRect">
            <a:avLst>
              <a:gd name="adj" fmla="val 50000"/>
            </a:avLst>
          </a:prstGeom>
          <a:solidFill>
            <a:srgbClr val="5AB0B2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汇报人：王群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	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pic>
        <p:nvPicPr>
          <p:cNvPr id="2" name="图片 1" descr="9e797d3c98a84addb62abd4cb235ddb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5030" y="1123315"/>
            <a:ext cx="4541520" cy="4611370"/>
          </a:xfrm>
          <a:prstGeom prst="ellipse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0D35BA6A-092D-464C-B907-AD47F2BA7FAB}"/>
              </a:ext>
            </a:extLst>
          </p:cNvPr>
          <p:cNvSpPr/>
          <p:nvPr/>
        </p:nvSpPr>
        <p:spPr>
          <a:xfrm>
            <a:off x="971549" y="4707483"/>
            <a:ext cx="2275839" cy="367818"/>
          </a:xfrm>
          <a:prstGeom prst="roundRect">
            <a:avLst>
              <a:gd name="adj" fmla="val 50000"/>
            </a:avLst>
          </a:prstGeom>
          <a:solidFill>
            <a:srgbClr val="5AB0B2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汇报日期：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2024-09-25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9448800" y="4118099"/>
              <a:ext cx="2743200" cy="273990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</p:grpSp>
      <p:sp>
        <p:nvSpPr>
          <p:cNvPr id="39" name="文本框"/>
          <p:cNvSpPr/>
          <p:nvPr/>
        </p:nvSpPr>
        <p:spPr>
          <a:xfrm>
            <a:off x="1993900" y="2873927"/>
            <a:ext cx="66792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800" b="1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视觉设计</a:t>
            </a:r>
          </a:p>
        </p:txBody>
      </p:sp>
      <p:sp>
        <p:nvSpPr>
          <p:cNvPr id="40" name="矩形 39"/>
          <p:cNvSpPr/>
          <p:nvPr/>
        </p:nvSpPr>
        <p:spPr>
          <a:xfrm flipH="1">
            <a:off x="2044699" y="3679406"/>
            <a:ext cx="2349747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Visual Design</a:t>
            </a:r>
          </a:p>
        </p:txBody>
      </p:sp>
      <p:sp>
        <p:nvSpPr>
          <p:cNvPr id="41" name="矩形: 圆角 40"/>
          <p:cNvSpPr/>
          <p:nvPr/>
        </p:nvSpPr>
        <p:spPr>
          <a:xfrm>
            <a:off x="2115721" y="5015882"/>
            <a:ext cx="1600200" cy="367818"/>
          </a:xfrm>
          <a:prstGeom prst="roundRect">
            <a:avLst>
              <a:gd name="adj" fmla="val 50000"/>
            </a:avLst>
          </a:prstGeom>
          <a:solidFill>
            <a:srgbClr val="EDD4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第三章节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E09B17B-5D16-4C77-96A0-372D9662C0E1}"/>
              </a:ext>
            </a:extLst>
          </p:cNvPr>
          <p:cNvGrpSpPr/>
          <p:nvPr/>
        </p:nvGrpSpPr>
        <p:grpSpPr>
          <a:xfrm>
            <a:off x="2044700" y="1474300"/>
            <a:ext cx="1231732" cy="1231732"/>
            <a:chOff x="5638968" y="1520636"/>
            <a:chExt cx="1231732" cy="1231732"/>
          </a:xfrm>
        </p:grpSpPr>
        <p:sp>
          <p:nvSpPr>
            <p:cNvPr id="36" name="椭圆 35"/>
            <p:cNvSpPr/>
            <p:nvPr/>
          </p:nvSpPr>
          <p:spPr>
            <a:xfrm>
              <a:off x="5638968" y="1520636"/>
              <a:ext cx="1231732" cy="12317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E826BF-43B4-4342-A63A-32344042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962" y="1753620"/>
              <a:ext cx="903885" cy="7032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34442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14235" y="200388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视觉设计</a:t>
            </a:r>
          </a:p>
        </p:txBody>
      </p:sp>
      <p:graphicFrame>
        <p:nvGraphicFramePr>
          <p:cNvPr id="4" name="object 7">
            <a:extLst>
              <a:ext uri="{FF2B5EF4-FFF2-40B4-BE49-F238E27FC236}">
                <a16:creationId xmlns:a16="http://schemas.microsoft.com/office/drawing/2014/main" id="{D53FE9CB-F108-4C4C-BF9A-4D8C6219B3E9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47670775"/>
              </p:ext>
            </p:extLst>
          </p:nvPr>
        </p:nvGraphicFramePr>
        <p:xfrm>
          <a:off x="4963186" y="1347834"/>
          <a:ext cx="5090129" cy="3209819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66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2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1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硬件</a:t>
                      </a:r>
                      <a:endParaRPr lang="zh-CN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其他</a:t>
                      </a:r>
                      <a:endParaRPr lang="zh-CN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说明</a:t>
                      </a:r>
                      <a:endParaRPr lang="zh-CN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1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相机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线扫相机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PN16KCL-50KT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镜头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线扫镜头</a:t>
                      </a: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DTCM16K-190H-AL</a:t>
                      </a:r>
                      <a:endParaRPr lang="en-US" altLang="zh-CN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42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光源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背光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427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25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同轴线性光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591124718"/>
                  </a:ext>
                </a:extLst>
              </a:tr>
            </a:tbl>
          </a:graphicData>
        </a:graphic>
      </p:graphicFrame>
      <p:pic>
        <p:nvPicPr>
          <p:cNvPr id="5" name="图片 4" descr="平行背光">
            <a:extLst>
              <a:ext uri="{FF2B5EF4-FFF2-40B4-BE49-F238E27FC236}">
                <a16:creationId xmlns:a16="http://schemas.microsoft.com/office/drawing/2014/main" id="{1882FE40-63AE-4CE0-8B73-820C58817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900" y="1571995"/>
            <a:ext cx="3448254" cy="418130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C8FA059-301D-4FA8-A85F-09D67AEBC112}"/>
              </a:ext>
            </a:extLst>
          </p:cNvPr>
          <p:cNvSpPr txBox="1"/>
          <p:nvPr/>
        </p:nvSpPr>
        <p:spPr>
          <a:xfrm>
            <a:off x="4506307" y="4639760"/>
            <a:ext cx="6466494" cy="1156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使用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16K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线扫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TDI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黑白相机进行拍摄，单像素精度为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0.01125mm/pixel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两个光源同时亮进行拍摄；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C231BF8-974C-4844-AB05-57A8343C6C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32827" r="23199" b="49690"/>
          <a:stretch/>
        </p:blipFill>
        <p:spPr>
          <a:xfrm>
            <a:off x="735847" y="3565573"/>
            <a:ext cx="2522532" cy="99208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C8C0B7F-3537-4739-8A48-B98BAA578505}"/>
              </a:ext>
            </a:extLst>
          </p:cNvPr>
          <p:cNvSpPr txBox="1"/>
          <p:nvPr/>
        </p:nvSpPr>
        <p:spPr>
          <a:xfrm>
            <a:off x="623508" y="5780497"/>
            <a:ext cx="297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采用两组光源拍摄示意图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9AF3D98-7139-4A26-AAFC-CA834EA76E1A}"/>
              </a:ext>
            </a:extLst>
          </p:cNvPr>
          <p:cNvSpPr txBox="1"/>
          <p:nvPr/>
        </p:nvSpPr>
        <p:spPr>
          <a:xfrm>
            <a:off x="1291701" y="936389"/>
            <a:ext cx="18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检测相机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5225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14235" y="200388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视觉设计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149F3E7-8C44-49F1-B477-959D5A651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76" y="1376486"/>
            <a:ext cx="11638626" cy="4243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497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14235" y="200388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视觉设计</a:t>
            </a:r>
          </a:p>
        </p:txBody>
      </p:sp>
      <p:graphicFrame>
        <p:nvGraphicFramePr>
          <p:cNvPr id="4" name="object 7">
            <a:extLst>
              <a:ext uri="{FF2B5EF4-FFF2-40B4-BE49-F238E27FC236}">
                <a16:creationId xmlns:a16="http://schemas.microsoft.com/office/drawing/2014/main" id="{D53FE9CB-F108-4C4C-BF9A-4D8C6219B3E9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31118976"/>
              </p:ext>
            </p:extLst>
          </p:nvPr>
        </p:nvGraphicFramePr>
        <p:xfrm>
          <a:off x="4963186" y="1347834"/>
          <a:ext cx="5090129" cy="256339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66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2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1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硬件</a:t>
                      </a:r>
                      <a:endParaRPr lang="zh-CN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其他</a:t>
                      </a:r>
                      <a:endParaRPr lang="zh-CN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en-US" sz="1600" b="1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说明</a:t>
                      </a:r>
                      <a:endParaRPr lang="zh-CN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1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相机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面阵相机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MV-CU020-19GM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镜头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远心镜头</a:t>
                      </a: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WWH03-110ATV3</a:t>
                      </a:r>
                      <a:endParaRPr lang="en-US" altLang="zh-CN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4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光源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25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环光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591124718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1882FE40-63AE-4CE0-8B73-820C58817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9" y="1571995"/>
            <a:ext cx="3346316" cy="418130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C8FA059-301D-4FA8-A85F-09D67AEBC112}"/>
              </a:ext>
            </a:extLst>
          </p:cNvPr>
          <p:cNvSpPr txBox="1"/>
          <p:nvPr/>
        </p:nvSpPr>
        <p:spPr>
          <a:xfrm>
            <a:off x="4963186" y="4353311"/>
            <a:ext cx="6466494" cy="1156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面阵相机可以用来做扫描前的定位；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也可用来做扫后的复看拍摄；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相机需要和平台信息进行标定；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9AF3D98-7139-4A26-AAFC-CA834EA76E1A}"/>
              </a:ext>
            </a:extLst>
          </p:cNvPr>
          <p:cNvSpPr txBox="1"/>
          <p:nvPr/>
        </p:nvSpPr>
        <p:spPr>
          <a:xfrm>
            <a:off x="1291701" y="936389"/>
            <a:ext cx="18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定位相机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8546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9448800" y="4118099"/>
              <a:ext cx="2743200" cy="273990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</p:grpSp>
      <p:sp>
        <p:nvSpPr>
          <p:cNvPr id="39" name="文本框"/>
          <p:cNvSpPr/>
          <p:nvPr/>
        </p:nvSpPr>
        <p:spPr>
          <a:xfrm>
            <a:off x="1993900" y="2873927"/>
            <a:ext cx="66792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800" b="1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主要技术</a:t>
            </a:r>
          </a:p>
        </p:txBody>
      </p:sp>
      <p:sp>
        <p:nvSpPr>
          <p:cNvPr id="40" name="矩形 39"/>
          <p:cNvSpPr/>
          <p:nvPr/>
        </p:nvSpPr>
        <p:spPr>
          <a:xfrm flipH="1">
            <a:off x="2044699" y="3679406"/>
            <a:ext cx="2349747" cy="70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Main Technologies</a:t>
            </a:r>
          </a:p>
          <a:p>
            <a:pPr lvl="0">
              <a:lnSpc>
                <a:spcPct val="130000"/>
              </a:lnSpc>
              <a:defRPr/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41" name="矩形: 圆角 40"/>
          <p:cNvSpPr/>
          <p:nvPr/>
        </p:nvSpPr>
        <p:spPr>
          <a:xfrm>
            <a:off x="2115721" y="5015882"/>
            <a:ext cx="1600200" cy="367818"/>
          </a:xfrm>
          <a:prstGeom prst="roundRect">
            <a:avLst>
              <a:gd name="adj" fmla="val 50000"/>
            </a:avLst>
          </a:prstGeom>
          <a:solidFill>
            <a:srgbClr val="EDD4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第四章节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E09B17B-5D16-4C77-96A0-372D9662C0E1}"/>
              </a:ext>
            </a:extLst>
          </p:cNvPr>
          <p:cNvGrpSpPr/>
          <p:nvPr/>
        </p:nvGrpSpPr>
        <p:grpSpPr>
          <a:xfrm>
            <a:off x="2044700" y="1474300"/>
            <a:ext cx="1231732" cy="1231732"/>
            <a:chOff x="5638968" y="1520636"/>
            <a:chExt cx="1231732" cy="1231732"/>
          </a:xfrm>
        </p:grpSpPr>
        <p:sp>
          <p:nvSpPr>
            <p:cNvPr id="36" name="椭圆 35"/>
            <p:cNvSpPr/>
            <p:nvPr/>
          </p:nvSpPr>
          <p:spPr>
            <a:xfrm>
              <a:off x="5638968" y="1520636"/>
              <a:ext cx="1231732" cy="12317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E826BF-43B4-4342-A63A-32344042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962" y="1753620"/>
              <a:ext cx="903885" cy="7032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88052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主要技术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94B1704-AEE9-4DFC-B671-A410000D8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120" y="1644567"/>
            <a:ext cx="10355760" cy="31216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8854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主要技术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997A2F7-6FEF-4A74-8186-1A46B4A94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666" y="1094479"/>
            <a:ext cx="9439275" cy="4886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102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主要技术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1BC79D2-F428-427B-9995-76AE45143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09" y="1260450"/>
            <a:ext cx="10248523" cy="4964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395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9448800" y="4118099"/>
              <a:ext cx="2743200" cy="273990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</p:grpSp>
      <p:sp>
        <p:nvSpPr>
          <p:cNvPr id="39" name="文本框"/>
          <p:cNvSpPr/>
          <p:nvPr/>
        </p:nvSpPr>
        <p:spPr>
          <a:xfrm>
            <a:off x="1993900" y="2873927"/>
            <a:ext cx="66792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800" b="1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其它说明</a:t>
            </a:r>
          </a:p>
        </p:txBody>
      </p:sp>
      <p:sp>
        <p:nvSpPr>
          <p:cNvPr id="40" name="矩形 39"/>
          <p:cNvSpPr/>
          <p:nvPr/>
        </p:nvSpPr>
        <p:spPr>
          <a:xfrm flipH="1">
            <a:off x="1993900" y="3643120"/>
            <a:ext cx="788669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Additional Information</a:t>
            </a:r>
          </a:p>
        </p:txBody>
      </p:sp>
      <p:sp>
        <p:nvSpPr>
          <p:cNvPr id="41" name="矩形: 圆角 40"/>
          <p:cNvSpPr/>
          <p:nvPr/>
        </p:nvSpPr>
        <p:spPr>
          <a:xfrm>
            <a:off x="2044700" y="4811602"/>
            <a:ext cx="1600200" cy="367818"/>
          </a:xfrm>
          <a:prstGeom prst="roundRect">
            <a:avLst>
              <a:gd name="adj" fmla="val 50000"/>
            </a:avLst>
          </a:prstGeom>
          <a:solidFill>
            <a:srgbClr val="EDD4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第五章节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E09B17B-5D16-4C77-96A0-372D9662C0E1}"/>
              </a:ext>
            </a:extLst>
          </p:cNvPr>
          <p:cNvGrpSpPr/>
          <p:nvPr/>
        </p:nvGrpSpPr>
        <p:grpSpPr>
          <a:xfrm>
            <a:off x="2044700" y="1474300"/>
            <a:ext cx="1231732" cy="1231732"/>
            <a:chOff x="5638968" y="1520636"/>
            <a:chExt cx="1231732" cy="1231732"/>
          </a:xfrm>
        </p:grpSpPr>
        <p:sp>
          <p:nvSpPr>
            <p:cNvPr id="36" name="椭圆 35"/>
            <p:cNvSpPr/>
            <p:nvPr/>
          </p:nvSpPr>
          <p:spPr>
            <a:xfrm>
              <a:off x="5638968" y="1520636"/>
              <a:ext cx="1231732" cy="12317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E826BF-43B4-4342-A63A-32344042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962" y="1753620"/>
              <a:ext cx="903885" cy="7032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23288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23831" y="263072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其它说明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21A1D9A-AAEB-4043-B666-7E840DF48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816" y="1362340"/>
            <a:ext cx="9107998" cy="494080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54DC29B-904A-41A8-B484-A43770CED383}"/>
              </a:ext>
            </a:extLst>
          </p:cNvPr>
          <p:cNvSpPr txBox="1"/>
          <p:nvPr/>
        </p:nvSpPr>
        <p:spPr>
          <a:xfrm>
            <a:off x="1291701" y="936389"/>
            <a:ext cx="18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开发计划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3203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204049" y="2087318"/>
            <a:ext cx="2597149" cy="2597149"/>
            <a:chOff x="755651" y="2139950"/>
            <a:chExt cx="2190750" cy="219075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651" y="2139950"/>
              <a:ext cx="2190750" cy="2190750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1022446" y="2594981"/>
              <a:ext cx="1475677" cy="777743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zh-CN" altLang="en-US" sz="5400" b="1" dirty="0">
                  <a:solidFill>
                    <a:srgbClr val="F39820"/>
                  </a:solidFill>
                  <a:latin typeface="MiSans Normal" panose="00000500000000000000" charset="-122"/>
                  <a:ea typeface="MiSans Normal" panose="00000500000000000000" charset="-122"/>
                  <a:cs typeface="MiSans Normal" panose="00000500000000000000" charset="-122"/>
                  <a:sym typeface="+mn-lt"/>
                </a:rPr>
                <a:t>目</a:t>
              </a:r>
              <a:r>
                <a:rPr lang="zh-CN" altLang="en-US" sz="5400" b="1" dirty="0">
                  <a:solidFill>
                    <a:srgbClr val="F39820"/>
                  </a:solidFill>
                  <a:latin typeface="MiSans Normal" panose="00000500000000000000" charset="-122"/>
                  <a:cs typeface="+mn-ea"/>
                  <a:sym typeface="+mn-lt"/>
                </a:rPr>
                <a:t> 录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788309" y="3212812"/>
              <a:ext cx="1943950" cy="492249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 Normal" panose="00000500000000000000" charset="-122"/>
                  <a:ea typeface="MiSans Normal" panose="00000500000000000000" charset="-122"/>
                  <a:cs typeface="MiSans Normal" panose="00000500000000000000" charset="-122"/>
                  <a:sym typeface="+mn-lt"/>
                </a:rPr>
                <a:t>Contents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1" y="-1"/>
            <a:ext cx="12192001" cy="6858003"/>
            <a:chOff x="-1" y="-1"/>
            <a:chExt cx="12192001" cy="685800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0248900" y="-1"/>
              <a:ext cx="1943100" cy="189517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 rot="5400000">
              <a:off x="30531" y="5281697"/>
              <a:ext cx="1545773" cy="1606837"/>
            </a:xfrm>
            <a:prstGeom prst="rect">
              <a:avLst/>
            </a:prstGeom>
          </p:spPr>
        </p:pic>
      </p:grpSp>
      <p:sp>
        <p:nvSpPr>
          <p:cNvPr id="22" name="文本框"/>
          <p:cNvSpPr/>
          <p:nvPr/>
        </p:nvSpPr>
        <p:spPr>
          <a:xfrm>
            <a:off x="5456562" y="1562424"/>
            <a:ext cx="446481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需求说明</a:t>
            </a:r>
          </a:p>
        </p:txBody>
      </p:sp>
      <p:sp>
        <p:nvSpPr>
          <p:cNvPr id="23" name="矩形 22"/>
          <p:cNvSpPr/>
          <p:nvPr/>
        </p:nvSpPr>
        <p:spPr>
          <a:xfrm flipH="1">
            <a:off x="5456562" y="1914077"/>
            <a:ext cx="4331155" cy="311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Requirements Specification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26" name="文本框"/>
          <p:cNvSpPr/>
          <p:nvPr/>
        </p:nvSpPr>
        <p:spPr>
          <a:xfrm>
            <a:off x="5456562" y="4861712"/>
            <a:ext cx="446481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其它说明</a:t>
            </a:r>
          </a:p>
        </p:txBody>
      </p:sp>
      <p:sp>
        <p:nvSpPr>
          <p:cNvPr id="27" name="矩形 26"/>
          <p:cNvSpPr/>
          <p:nvPr/>
        </p:nvSpPr>
        <p:spPr>
          <a:xfrm flipH="1">
            <a:off x="5456562" y="5213365"/>
            <a:ext cx="4209736" cy="311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Additional Information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28" name="文本框"/>
          <p:cNvSpPr/>
          <p:nvPr/>
        </p:nvSpPr>
        <p:spPr>
          <a:xfrm>
            <a:off x="5456562" y="3198858"/>
            <a:ext cx="446481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视觉设计</a:t>
            </a:r>
          </a:p>
        </p:txBody>
      </p:sp>
      <p:sp>
        <p:nvSpPr>
          <p:cNvPr id="29" name="矩形 28"/>
          <p:cNvSpPr/>
          <p:nvPr/>
        </p:nvSpPr>
        <p:spPr>
          <a:xfrm flipH="1">
            <a:off x="5456562" y="3550511"/>
            <a:ext cx="4331155" cy="311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Visual Design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619125" y="1563689"/>
            <a:ext cx="703773" cy="703773"/>
          </a:xfrm>
          <a:prstGeom prst="ellipse">
            <a:avLst/>
          </a:prstGeom>
          <a:solidFill>
            <a:srgbClr val="8D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01</a:t>
            </a:r>
          </a:p>
        </p:txBody>
      </p:sp>
      <p:sp>
        <p:nvSpPr>
          <p:cNvPr id="31" name="椭圆 30"/>
          <p:cNvSpPr/>
          <p:nvPr/>
        </p:nvSpPr>
        <p:spPr>
          <a:xfrm>
            <a:off x="4619125" y="3208706"/>
            <a:ext cx="703773" cy="703773"/>
          </a:xfrm>
          <a:prstGeom prst="ellipse">
            <a:avLst/>
          </a:prstGeom>
          <a:solidFill>
            <a:srgbClr val="8D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03</a:t>
            </a:r>
          </a:p>
        </p:txBody>
      </p:sp>
      <p:sp>
        <p:nvSpPr>
          <p:cNvPr id="33" name="椭圆 32"/>
          <p:cNvSpPr/>
          <p:nvPr/>
        </p:nvSpPr>
        <p:spPr>
          <a:xfrm>
            <a:off x="4619125" y="4871107"/>
            <a:ext cx="703773" cy="703773"/>
          </a:xfrm>
          <a:prstGeom prst="ellipse">
            <a:avLst/>
          </a:prstGeom>
          <a:solidFill>
            <a:srgbClr val="8D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05</a:t>
            </a:r>
          </a:p>
        </p:txBody>
      </p:sp>
      <p:pic>
        <p:nvPicPr>
          <p:cNvPr id="34" name="图片 33" descr="logo.png">
            <a:extLst>
              <a:ext uri="{FF2B5EF4-FFF2-40B4-BE49-F238E27FC236}">
                <a16:creationId xmlns:a16="http://schemas.microsoft.com/office/drawing/2014/main" id="{16D420E5-E76E-4928-9527-0EBBF0B0A27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46204" y="96924"/>
            <a:ext cx="1001189" cy="622168"/>
          </a:xfrm>
          <a:prstGeom prst="rect">
            <a:avLst/>
          </a:prstGeom>
        </p:spPr>
      </p:pic>
      <p:sp>
        <p:nvSpPr>
          <p:cNvPr id="35" name="文本框">
            <a:extLst>
              <a:ext uri="{FF2B5EF4-FFF2-40B4-BE49-F238E27FC236}">
                <a16:creationId xmlns:a16="http://schemas.microsoft.com/office/drawing/2014/main" id="{4DE2BC89-BCF1-4ECD-9556-753591127C31}"/>
              </a:ext>
            </a:extLst>
          </p:cNvPr>
          <p:cNvSpPr/>
          <p:nvPr/>
        </p:nvSpPr>
        <p:spPr>
          <a:xfrm>
            <a:off x="5456562" y="2377506"/>
            <a:ext cx="446481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设备设计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AE8C922-C3A0-4A68-8AF1-51BCBC62FFD3}"/>
              </a:ext>
            </a:extLst>
          </p:cNvPr>
          <p:cNvSpPr/>
          <p:nvPr/>
        </p:nvSpPr>
        <p:spPr>
          <a:xfrm flipH="1">
            <a:off x="5456562" y="2729159"/>
            <a:ext cx="4331155" cy="311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Equipment Design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960EF116-DCBA-4DDF-B77B-8C51E348B1C5}"/>
              </a:ext>
            </a:extLst>
          </p:cNvPr>
          <p:cNvSpPr/>
          <p:nvPr/>
        </p:nvSpPr>
        <p:spPr>
          <a:xfrm>
            <a:off x="4619125" y="2378771"/>
            <a:ext cx="703773" cy="703773"/>
          </a:xfrm>
          <a:prstGeom prst="ellipse">
            <a:avLst/>
          </a:prstGeom>
          <a:solidFill>
            <a:srgbClr val="8D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02</a:t>
            </a:r>
          </a:p>
        </p:txBody>
      </p:sp>
      <p:sp>
        <p:nvSpPr>
          <p:cNvPr id="38" name="文本框">
            <a:extLst>
              <a:ext uri="{FF2B5EF4-FFF2-40B4-BE49-F238E27FC236}">
                <a16:creationId xmlns:a16="http://schemas.microsoft.com/office/drawing/2014/main" id="{2AB1AB3D-286C-46CD-835E-D83981FFF85E}"/>
              </a:ext>
            </a:extLst>
          </p:cNvPr>
          <p:cNvSpPr/>
          <p:nvPr/>
        </p:nvSpPr>
        <p:spPr>
          <a:xfrm>
            <a:off x="5456562" y="4033944"/>
            <a:ext cx="446481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主要技术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105B4DB7-4F54-48EF-AF64-AA42D23AC69F}"/>
              </a:ext>
            </a:extLst>
          </p:cNvPr>
          <p:cNvSpPr/>
          <p:nvPr/>
        </p:nvSpPr>
        <p:spPr>
          <a:xfrm flipH="1">
            <a:off x="5456562" y="4385597"/>
            <a:ext cx="4331155" cy="311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Main Technologies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6781AC05-86DB-4857-9FBB-86A337E3DE04}"/>
              </a:ext>
            </a:extLst>
          </p:cNvPr>
          <p:cNvSpPr/>
          <p:nvPr/>
        </p:nvSpPr>
        <p:spPr>
          <a:xfrm>
            <a:off x="4619125" y="4035209"/>
            <a:ext cx="703773" cy="703773"/>
          </a:xfrm>
          <a:prstGeom prst="ellipse">
            <a:avLst/>
          </a:prstGeom>
          <a:solidFill>
            <a:srgbClr val="8D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04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23831" y="263072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其它说明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54DC29B-904A-41A8-B484-A43770CED383}"/>
              </a:ext>
            </a:extLst>
          </p:cNvPr>
          <p:cNvSpPr txBox="1"/>
          <p:nvPr/>
        </p:nvSpPr>
        <p:spPr>
          <a:xfrm>
            <a:off x="1291701" y="936389"/>
            <a:ext cx="18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人员安排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D205C1A-5386-475F-B040-8C5DE677A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333699"/>
              </p:ext>
            </p:extLst>
          </p:nvPr>
        </p:nvGraphicFramePr>
        <p:xfrm>
          <a:off x="1717829" y="1713965"/>
          <a:ext cx="7967709" cy="4367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5903">
                  <a:extLst>
                    <a:ext uri="{9D8B030D-6E8A-4147-A177-3AD203B41FA5}">
                      <a16:colId xmlns:a16="http://schemas.microsoft.com/office/drawing/2014/main" val="4093566877"/>
                    </a:ext>
                  </a:extLst>
                </a:gridCol>
                <a:gridCol w="2655903">
                  <a:extLst>
                    <a:ext uri="{9D8B030D-6E8A-4147-A177-3AD203B41FA5}">
                      <a16:colId xmlns:a16="http://schemas.microsoft.com/office/drawing/2014/main" val="2057781368"/>
                    </a:ext>
                  </a:extLst>
                </a:gridCol>
                <a:gridCol w="2655903">
                  <a:extLst>
                    <a:ext uri="{9D8B030D-6E8A-4147-A177-3AD203B41FA5}">
                      <a16:colId xmlns:a16="http://schemas.microsoft.com/office/drawing/2014/main" val="1810101084"/>
                    </a:ext>
                  </a:extLst>
                </a:gridCol>
              </a:tblGrid>
              <a:tr h="72785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分工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姓名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职责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3837263"/>
                  </a:ext>
                </a:extLst>
              </a:tr>
              <a:tr h="72785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总负责人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王群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项目协调、跟踪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0994431"/>
                  </a:ext>
                </a:extLst>
              </a:tr>
              <a:tr h="72785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开发负责人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江浩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开发设计、代码审核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2556469"/>
                  </a:ext>
                </a:extLst>
              </a:tr>
              <a:tr h="72785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开发人员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禹辉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软件开发（包括运控）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290083"/>
                  </a:ext>
                </a:extLst>
              </a:tr>
              <a:tr h="72785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实施人员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暂无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9872949"/>
                  </a:ext>
                </a:extLst>
              </a:tr>
              <a:tr h="72785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采购负责人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于春引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与客户采购沟通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038826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09353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-1"/>
            <a:chExt cx="12192000" cy="68580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3247389" y="0"/>
              <a:ext cx="8944611" cy="6858000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943101" y="2325692"/>
            <a:ext cx="4360046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感谢您聆听</a:t>
            </a:r>
          </a:p>
        </p:txBody>
      </p:sp>
      <p:pic>
        <p:nvPicPr>
          <p:cNvPr id="2" name="图片 1" descr="9e797d3c98a84addb62abd4cb235ddb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5030" y="1123315"/>
            <a:ext cx="4541520" cy="461137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9448800" y="4118099"/>
              <a:ext cx="2743200" cy="273990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</p:grpSp>
      <p:sp>
        <p:nvSpPr>
          <p:cNvPr id="39" name="文本框"/>
          <p:cNvSpPr/>
          <p:nvPr/>
        </p:nvSpPr>
        <p:spPr>
          <a:xfrm>
            <a:off x="1993900" y="2873927"/>
            <a:ext cx="66792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800" b="1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需求说明</a:t>
            </a:r>
          </a:p>
        </p:txBody>
      </p:sp>
      <p:sp>
        <p:nvSpPr>
          <p:cNvPr id="40" name="矩形 39"/>
          <p:cNvSpPr/>
          <p:nvPr/>
        </p:nvSpPr>
        <p:spPr>
          <a:xfrm flipH="1">
            <a:off x="2044700" y="3621401"/>
            <a:ext cx="788669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Requirements Specification</a:t>
            </a:r>
          </a:p>
        </p:txBody>
      </p:sp>
      <p:sp>
        <p:nvSpPr>
          <p:cNvPr id="41" name="矩形: 圆角 40"/>
          <p:cNvSpPr/>
          <p:nvPr/>
        </p:nvSpPr>
        <p:spPr>
          <a:xfrm>
            <a:off x="2124599" y="5015882"/>
            <a:ext cx="1600200" cy="367818"/>
          </a:xfrm>
          <a:prstGeom prst="roundRect">
            <a:avLst>
              <a:gd name="adj" fmla="val 50000"/>
            </a:avLst>
          </a:prstGeom>
          <a:solidFill>
            <a:srgbClr val="EDD4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第一章节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E09B17B-5D16-4C77-96A0-372D9662C0E1}"/>
              </a:ext>
            </a:extLst>
          </p:cNvPr>
          <p:cNvGrpSpPr/>
          <p:nvPr/>
        </p:nvGrpSpPr>
        <p:grpSpPr>
          <a:xfrm>
            <a:off x="2044700" y="1474300"/>
            <a:ext cx="1231732" cy="1231732"/>
            <a:chOff x="5638968" y="1520636"/>
            <a:chExt cx="1231732" cy="1231732"/>
          </a:xfrm>
        </p:grpSpPr>
        <p:sp>
          <p:nvSpPr>
            <p:cNvPr id="36" name="椭圆 35"/>
            <p:cNvSpPr/>
            <p:nvPr/>
          </p:nvSpPr>
          <p:spPr>
            <a:xfrm>
              <a:off x="5638968" y="1520636"/>
              <a:ext cx="1231732" cy="12317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E826BF-43B4-4342-A63A-32344042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962" y="1753620"/>
              <a:ext cx="903885" cy="7032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60061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23830" y="228097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需求说明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5346EFF-11ED-4989-825D-4C0EF564D2DB}"/>
              </a:ext>
            </a:extLst>
          </p:cNvPr>
          <p:cNvSpPr txBox="1"/>
          <p:nvPr/>
        </p:nvSpPr>
        <p:spPr>
          <a:xfrm>
            <a:off x="1291701" y="936389"/>
            <a:ext cx="18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总体需求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C2CA534-E376-49E9-9852-04BB735ED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175" y="1492939"/>
            <a:ext cx="10475199" cy="4428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7075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23830" y="228097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需求说明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D9FB2EF-F225-454A-868F-E2F5F05F9CA0}"/>
              </a:ext>
            </a:extLst>
          </p:cNvPr>
          <p:cNvSpPr txBox="1"/>
          <p:nvPr/>
        </p:nvSpPr>
        <p:spPr>
          <a:xfrm>
            <a:off x="1935884" y="4710462"/>
            <a:ext cx="18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VIA </a:t>
            </a:r>
            <a:r>
              <a:rPr lang="zh-CN" altLang="en-US" dirty="0"/>
              <a:t>孔</a:t>
            </a:r>
            <a:r>
              <a:rPr lang="en-US" altLang="zh-CN" dirty="0"/>
              <a:t>(</a:t>
            </a:r>
            <a:r>
              <a:rPr lang="zh-CN" altLang="en-US" dirty="0"/>
              <a:t>导通孔</a:t>
            </a:r>
            <a:r>
              <a:rPr lang="en-US" altLang="zh-CN" dirty="0"/>
              <a:t>)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D878EB-8D37-4E07-86A3-99A3AA68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238" y="2319628"/>
            <a:ext cx="3402782" cy="218471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BCE32C6-9A6C-4874-ACCE-DC2B49E0EF0E}"/>
              </a:ext>
            </a:extLst>
          </p:cNvPr>
          <p:cNvSpPr txBox="1"/>
          <p:nvPr/>
        </p:nvSpPr>
        <p:spPr>
          <a:xfrm>
            <a:off x="5748209" y="4717574"/>
            <a:ext cx="91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</a:t>
            </a:r>
            <a:r>
              <a:rPr lang="zh-CN" altLang="en-US" dirty="0"/>
              <a:t>孔</a:t>
            </a:r>
          </a:p>
        </p:txBody>
      </p:sp>
      <p:pic>
        <p:nvPicPr>
          <p:cNvPr id="1026" name="Picture 2" descr="pcb中关于过孔的种类及优点介绍-行业资讯-jdbpcb.com">
            <a:extLst>
              <a:ext uri="{FF2B5EF4-FFF2-40B4-BE49-F238E27FC236}">
                <a16:creationId xmlns:a16="http://schemas.microsoft.com/office/drawing/2014/main" id="{779D32DE-3EE4-445A-A4B4-8B762572E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7" r="12377" b="7668"/>
          <a:stretch/>
        </p:blipFill>
        <p:spPr bwMode="auto">
          <a:xfrm>
            <a:off x="1291701" y="2169112"/>
            <a:ext cx="3080552" cy="238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is PCB Slot and Cutouts PCB - RAYPCB">
            <a:extLst>
              <a:ext uri="{FF2B5EF4-FFF2-40B4-BE49-F238E27FC236}">
                <a16:creationId xmlns:a16="http://schemas.microsoft.com/office/drawing/2014/main" id="{5D430F5E-B325-4CBF-B6CC-9089495E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806" y="2301586"/>
            <a:ext cx="2184716" cy="218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568EE7C-C6D6-43CF-81A0-8390B4AE65D0}"/>
              </a:ext>
            </a:extLst>
          </p:cNvPr>
          <p:cNvSpPr txBox="1"/>
          <p:nvPr/>
        </p:nvSpPr>
        <p:spPr>
          <a:xfrm>
            <a:off x="8745580" y="4710462"/>
            <a:ext cx="144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slot</a:t>
            </a:r>
            <a:r>
              <a:rPr lang="zh-CN" altLang="en-US" dirty="0"/>
              <a:t>孔</a:t>
            </a:r>
            <a:r>
              <a:rPr lang="en-US" altLang="zh-CN" dirty="0"/>
              <a:t>(</a:t>
            </a:r>
            <a:r>
              <a:rPr lang="zh-CN" altLang="en-US" dirty="0"/>
              <a:t>槽孔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5346EFF-11ED-4989-825D-4C0EF564D2DB}"/>
              </a:ext>
            </a:extLst>
          </p:cNvPr>
          <p:cNvSpPr txBox="1"/>
          <p:nvPr/>
        </p:nvSpPr>
        <p:spPr>
          <a:xfrm>
            <a:off x="1291701" y="936389"/>
            <a:ext cx="18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孔类型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23830" y="228097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需求说明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568EE7C-C6D6-43CF-81A0-8390B4AE65D0}"/>
              </a:ext>
            </a:extLst>
          </p:cNvPr>
          <p:cNvSpPr txBox="1"/>
          <p:nvPr/>
        </p:nvSpPr>
        <p:spPr>
          <a:xfrm>
            <a:off x="8866653" y="5857229"/>
            <a:ext cx="137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形成背钻孔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5EB03D4-202D-4550-A16C-38FEB17C1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245" y="1963087"/>
            <a:ext cx="4361328" cy="35779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805F893-79AE-4A72-8678-58F1996FC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878388"/>
            <a:ext cx="3147412" cy="37473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3E08663-C2A3-456D-8C82-00D8C34C2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476" y="1963087"/>
            <a:ext cx="4027769" cy="357793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A3BEB0F-B58F-4311-A97B-8EE43BECB6C6}"/>
              </a:ext>
            </a:extLst>
          </p:cNvPr>
          <p:cNvSpPr txBox="1"/>
          <p:nvPr/>
        </p:nvSpPr>
        <p:spPr>
          <a:xfrm>
            <a:off x="1285632" y="5841957"/>
            <a:ext cx="160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钻孔钻的通孔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523C6DB-3473-40A7-BF5F-FE58C0BD347C}"/>
              </a:ext>
            </a:extLst>
          </p:cNvPr>
          <p:cNvSpPr txBox="1"/>
          <p:nvPr/>
        </p:nvSpPr>
        <p:spPr>
          <a:xfrm>
            <a:off x="4811547" y="5841954"/>
            <a:ext cx="160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经过背钻机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D4BCEC7-9414-4F26-B5D2-8598FD659C9D}"/>
              </a:ext>
            </a:extLst>
          </p:cNvPr>
          <p:cNvSpPr txBox="1"/>
          <p:nvPr/>
        </p:nvSpPr>
        <p:spPr>
          <a:xfrm>
            <a:off x="1291701" y="936389"/>
            <a:ext cx="18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孔类型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7C70727B-F67F-4BBE-A9BE-8F87939AD500}"/>
              </a:ext>
            </a:extLst>
          </p:cNvPr>
          <p:cNvCxnSpPr/>
          <p:nvPr/>
        </p:nvCxnSpPr>
        <p:spPr>
          <a:xfrm>
            <a:off x="3355759" y="6026620"/>
            <a:ext cx="11984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F9CA1AF1-5DD5-49BE-B02D-70DA37E6C5FE}"/>
              </a:ext>
            </a:extLst>
          </p:cNvPr>
          <p:cNvCxnSpPr/>
          <p:nvPr/>
        </p:nvCxnSpPr>
        <p:spPr>
          <a:xfrm>
            <a:off x="6748508" y="6026620"/>
            <a:ext cx="11984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55188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9448800" y="4118099"/>
              <a:ext cx="2743200" cy="273990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</p:grpSp>
      <p:sp>
        <p:nvSpPr>
          <p:cNvPr id="39" name="文本框"/>
          <p:cNvSpPr/>
          <p:nvPr/>
        </p:nvSpPr>
        <p:spPr>
          <a:xfrm>
            <a:off x="1993900" y="2873927"/>
            <a:ext cx="66792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800" b="1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设备设计</a:t>
            </a:r>
          </a:p>
        </p:txBody>
      </p:sp>
      <p:sp>
        <p:nvSpPr>
          <p:cNvPr id="40" name="矩形 39"/>
          <p:cNvSpPr/>
          <p:nvPr/>
        </p:nvSpPr>
        <p:spPr>
          <a:xfrm flipH="1">
            <a:off x="2044700" y="3621401"/>
            <a:ext cx="788669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Equipment Design</a:t>
            </a:r>
          </a:p>
        </p:txBody>
      </p:sp>
      <p:sp>
        <p:nvSpPr>
          <p:cNvPr id="41" name="矩形: 圆角 40"/>
          <p:cNvSpPr/>
          <p:nvPr/>
        </p:nvSpPr>
        <p:spPr>
          <a:xfrm>
            <a:off x="2124599" y="5015882"/>
            <a:ext cx="1600200" cy="367818"/>
          </a:xfrm>
          <a:prstGeom prst="roundRect">
            <a:avLst>
              <a:gd name="adj" fmla="val 50000"/>
            </a:avLst>
          </a:prstGeom>
          <a:solidFill>
            <a:srgbClr val="EDD4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第二章节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E09B17B-5D16-4C77-96A0-372D9662C0E1}"/>
              </a:ext>
            </a:extLst>
          </p:cNvPr>
          <p:cNvGrpSpPr/>
          <p:nvPr/>
        </p:nvGrpSpPr>
        <p:grpSpPr>
          <a:xfrm>
            <a:off x="2044700" y="1474300"/>
            <a:ext cx="1231732" cy="1231732"/>
            <a:chOff x="5638968" y="1520636"/>
            <a:chExt cx="1231732" cy="1231732"/>
          </a:xfrm>
        </p:grpSpPr>
        <p:sp>
          <p:nvSpPr>
            <p:cNvPr id="36" name="椭圆 35"/>
            <p:cNvSpPr/>
            <p:nvPr/>
          </p:nvSpPr>
          <p:spPr>
            <a:xfrm>
              <a:off x="5638968" y="1520636"/>
              <a:ext cx="1231732" cy="12317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E826BF-43B4-4342-A63A-32344042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962" y="1753620"/>
              <a:ext cx="903885" cy="7032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15375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14235" y="200388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设备设计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33C0C9B-4D35-4BCC-8A30-714EBB196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04" y="972443"/>
            <a:ext cx="6382967" cy="5111042"/>
          </a:xfrm>
          <a:prstGeom prst="rect">
            <a:avLst/>
          </a:prstGeom>
        </p:spPr>
      </p:pic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601EFCAD-0178-4A6B-84EA-9E59CD3515BA}"/>
              </a:ext>
            </a:extLst>
          </p:cNvPr>
          <p:cNvCxnSpPr>
            <a:cxnSpLocks/>
          </p:cNvCxnSpPr>
          <p:nvPr/>
        </p:nvCxnSpPr>
        <p:spPr>
          <a:xfrm>
            <a:off x="3045041" y="3739264"/>
            <a:ext cx="16495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C0146DF1-4177-4AC1-A65A-4574623AA7D4}"/>
              </a:ext>
            </a:extLst>
          </p:cNvPr>
          <p:cNvSpPr txBox="1"/>
          <p:nvPr/>
        </p:nvSpPr>
        <p:spPr>
          <a:xfrm>
            <a:off x="1581666" y="3739264"/>
            <a:ext cx="160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5AB0B2"/>
                </a:solidFill>
              </a:rPr>
              <a:t>手动上料位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1B675A8-414F-42A3-9B2D-1AF5F8FC846A}"/>
              </a:ext>
            </a:extLst>
          </p:cNvPr>
          <p:cNvSpPr txBox="1"/>
          <p:nvPr/>
        </p:nvSpPr>
        <p:spPr>
          <a:xfrm>
            <a:off x="7224791" y="1784862"/>
            <a:ext cx="3978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人工放板，靠边定位好；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按启动按钮，平台移入；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线扫相机开始蛇形扫描；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边扫描边分析，与</a:t>
            </a:r>
            <a:r>
              <a:rPr lang="en-US" altLang="zh-CN" dirty="0"/>
              <a:t>CAM</a:t>
            </a:r>
            <a:r>
              <a:rPr lang="zh-CN" altLang="en-US" dirty="0"/>
              <a:t>资料对比；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计算孔的信息；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86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14235" y="200388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设备设计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1219C0D-6DC4-4EDA-91C5-CD7C5D528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444" y="1254897"/>
            <a:ext cx="7213061" cy="4845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828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#401340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3ea6bc0-a70d-4fdb-aa1a-aa649f0a6fc0}"/>
  <p:tag name="TABLE_ENDDRAG_ORIGIN_RECT" val="347*160"/>
  <p:tag name="TABLE_ENDDRAG_RECT" val="294*106*347*1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3ea6bc0-a70d-4fdb-aa1a-aa649f0a6fc0}"/>
  <p:tag name="TABLE_ENDDRAG_ORIGIN_RECT" val="347*160"/>
  <p:tag name="TABLE_ENDDRAG_RECT" val="294*106*347*1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#401340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#401340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#40134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#40134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heme/theme1.xml><?xml version="1.0" encoding="utf-8"?>
<a:theme xmlns:a="http://schemas.openxmlformats.org/drawingml/2006/main" name="Office 主题​​">
  <a:themeElements>
    <a:clrScheme name="自定义 1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B0B2"/>
      </a:accent1>
      <a:accent2>
        <a:srgbClr val="F3981E"/>
      </a:accent2>
      <a:accent3>
        <a:srgbClr val="3F3F3F"/>
      </a:accent3>
      <a:accent4>
        <a:srgbClr val="5AB0B2"/>
      </a:accent4>
      <a:accent5>
        <a:srgbClr val="F3981E"/>
      </a:accent5>
      <a:accent6>
        <a:srgbClr val="3F3F3F"/>
      </a:accent6>
      <a:hlink>
        <a:srgbClr val="0563C1"/>
      </a:hlink>
      <a:folHlink>
        <a:srgbClr val="954F72"/>
      </a:folHlink>
    </a:clrScheme>
    <a:fontScheme name="3qzj1wph">
      <a:majorFont>
        <a:latin typeface="Arial"/>
        <a:ea typeface="MiSans Normal"/>
        <a:cs typeface=""/>
      </a:majorFont>
      <a:minorFont>
        <a:latin typeface="Ari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B0B2"/>
      </a:accent1>
      <a:accent2>
        <a:srgbClr val="F3981E"/>
      </a:accent2>
      <a:accent3>
        <a:srgbClr val="3F3F3F"/>
      </a:accent3>
      <a:accent4>
        <a:srgbClr val="5AB0B2"/>
      </a:accent4>
      <a:accent5>
        <a:srgbClr val="F3981E"/>
      </a:accent5>
      <a:accent6>
        <a:srgbClr val="3F3F3F"/>
      </a:accent6>
      <a:hlink>
        <a:srgbClr val="0563C1"/>
      </a:hlink>
      <a:folHlink>
        <a:srgbClr val="954F72"/>
      </a:folHlink>
    </a:clrScheme>
    <a:fontScheme name="g10cmv5a">
      <a:majorFont>
        <a:latin typeface="Arial"/>
        <a:ea typeface="MiSans Normal"/>
        <a:cs typeface=""/>
      </a:majorFont>
      <a:minorFont>
        <a:latin typeface="Ari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Sans Normal Light"/>
        <a:ea typeface=""/>
        <a:cs typeface=""/>
        <a:font script="Jpan" typeface="游ゴシック Light"/>
        <a:font script="Hang" typeface="맑은 고딕"/>
        <a:font script="Hans" typeface="MiSans Normal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Sans Medium"/>
        <a:ea typeface=""/>
        <a:cs typeface=""/>
        <a:font script="Jpan" typeface="游ゴシック"/>
        <a:font script="Hang" typeface="맑은 고딕"/>
        <a:font script="Hans" typeface="MiSans Medium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Sans Normal Light"/>
        <a:ea typeface=""/>
        <a:cs typeface=""/>
        <a:font script="Jpan" typeface="游ゴシック Light"/>
        <a:font script="Hang" typeface="맑은 고딕"/>
        <a:font script="Hans" typeface="MiSans Normal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Sans Medium"/>
        <a:ea typeface=""/>
        <a:cs typeface=""/>
        <a:font script="Jpan" typeface="游ゴシック"/>
        <a:font script="Hang" typeface="맑은 고딕"/>
        <a:font script="Hans" typeface="MiSans Medium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337</Words>
  <Application>Microsoft Office PowerPoint</Application>
  <PresentationFormat>宽屏</PresentationFormat>
  <Paragraphs>136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27" baseType="lpstr">
      <vt:lpstr>微软雅黑</vt:lpstr>
      <vt:lpstr>MiSans Medium</vt:lpstr>
      <vt:lpstr>Arial</vt:lpstr>
      <vt:lpstr>MiSans Normal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群 王</cp:lastModifiedBy>
  <cp:revision>245</cp:revision>
  <dcterms:created xsi:type="dcterms:W3CDTF">2020-11-01T09:50:00Z</dcterms:created>
  <dcterms:modified xsi:type="dcterms:W3CDTF">2024-10-15T07:18:06Z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C467908D031C4F72B5C194E0CE80D1E7_11</vt:lpwstr>
  </property>
  <property fmtid="{D5CDD505-2E9C-101B-9397-08002B2CF9AE}" pid="4" name="KSOTemplateUUID">
    <vt:lpwstr>v1.0_mb_pjXt6fo8fST530Uhlqo7/g==</vt:lpwstr>
  </property>
</Properties>
</file>