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tags/tag30.xml" ContentType="application/vnd.openxmlformats-officedocument.presentationml.tags+xml"/>
  <Override PartName="/ppt/notesSlides/notesSlide26.xml" ContentType="application/vnd.openxmlformats-officedocument.presentationml.notesSlide+xml"/>
  <Override PartName="/ppt/tags/tag31.xml" ContentType="application/vnd.openxmlformats-officedocument.presentationml.tags+xml"/>
  <Override PartName="/ppt/notesSlides/notesSlide27.xml" ContentType="application/vnd.openxmlformats-officedocument.presentationml.notesSlide+xml"/>
  <Override PartName="/ppt/tags/tag32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2"/>
  </p:sldMasterIdLst>
  <p:notesMasterIdLst>
    <p:notesMasterId r:id="rId31"/>
  </p:notesMasterIdLst>
  <p:handoutMasterIdLst>
    <p:handoutMasterId r:id="rId32"/>
  </p:handoutMasterIdLst>
  <p:sldIdLst>
    <p:sldId id="256" r:id="rId3"/>
    <p:sldId id="257" r:id="rId4"/>
    <p:sldId id="286" r:id="rId5"/>
    <p:sldId id="292" r:id="rId6"/>
    <p:sldId id="259" r:id="rId7"/>
    <p:sldId id="293" r:id="rId8"/>
    <p:sldId id="284" r:id="rId9"/>
    <p:sldId id="285" r:id="rId10"/>
    <p:sldId id="294" r:id="rId11"/>
    <p:sldId id="295" r:id="rId12"/>
    <p:sldId id="296" r:id="rId13"/>
    <p:sldId id="281" r:id="rId14"/>
    <p:sldId id="279" r:id="rId15"/>
    <p:sldId id="287" r:id="rId16"/>
    <p:sldId id="349" r:id="rId17"/>
    <p:sldId id="328" r:id="rId18"/>
    <p:sldId id="297" r:id="rId19"/>
    <p:sldId id="277" r:id="rId20"/>
    <p:sldId id="299" r:id="rId21"/>
    <p:sldId id="288" r:id="rId22"/>
    <p:sldId id="300" r:id="rId23"/>
    <p:sldId id="301" r:id="rId24"/>
    <p:sldId id="302" r:id="rId25"/>
    <p:sldId id="303" r:id="rId26"/>
    <p:sldId id="290" r:id="rId27"/>
    <p:sldId id="291" r:id="rId28"/>
    <p:sldId id="283" r:id="rId29"/>
    <p:sldId id="275" r:id="rId30"/>
  </p:sldIdLst>
  <p:sldSz cx="12192000" cy="6858000"/>
  <p:notesSz cx="6858000" cy="9144000"/>
  <p:embeddedFontLst>
    <p:embeddedFont>
      <p:font typeface="MiSans Medium" panose="02010600030101010101" charset="-122"/>
      <p:regular r:id="rId33"/>
    </p:embeddedFont>
    <p:embeddedFont>
      <p:font typeface="MiSans Normal" panose="02010600030101010101" charset="-122"/>
      <p:regular r:id="rId34"/>
    </p:embeddedFont>
    <p:embeddedFont>
      <p:font typeface="微软雅黑" panose="020B0503020204020204" pitchFamily="34" charset="-122"/>
      <p:regular r:id="rId35"/>
      <p:bold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D400"/>
    <a:srgbClr val="DAE72D"/>
    <a:srgbClr val="F39820"/>
    <a:srgbClr val="5AB0B2"/>
    <a:srgbClr val="8DC8CA"/>
    <a:srgbClr val="EB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1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A15F2-CFA6-4077-AD90-420F8091DEAC}" type="datetimeFigureOut">
              <a:rPr lang="zh-CN" altLang="en-US" smtClean="0">
                <a:latin typeface="MiSans Medium" panose="00000600000000000000" charset="-122"/>
                <a:ea typeface="MiSans Medium" panose="00000600000000000000" charset="-122"/>
              </a:rPr>
              <a:t>2024-10-11</a:t>
            </a:fld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977F-46FD-4004-8160-D04664923413}" type="slidenum">
              <a:rPr lang="zh-CN" altLang="en-US" smtClean="0">
                <a:latin typeface="MiSans Medium" panose="00000600000000000000" charset="-122"/>
                <a:ea typeface="MiSans Medium" panose="00000600000000000000" charset="-122"/>
              </a:rPr>
              <a:t>‹#›</a:t>
            </a:fld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Sans Medium" panose="00000600000000000000" charset="-122"/>
                <a:ea typeface="MiSans Medium" panose="0000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Sans Medium" panose="00000600000000000000" charset="-122"/>
                <a:ea typeface="MiSans Medium" panose="00000600000000000000" charset="-122"/>
              </a:defRPr>
            </a:lvl1pPr>
          </a:lstStyle>
          <a:p>
            <a:fld id="{E02D3039-EC13-4024-AF93-67775261BBBE}" type="datetimeFigureOut">
              <a:rPr lang="zh-CN" altLang="en-US" smtClean="0"/>
              <a:t>2024-10-11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Sans Medium" panose="00000600000000000000" charset="-122"/>
                <a:ea typeface="MiSans Medium" panose="0000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Sans Medium" panose="00000600000000000000" charset="-122"/>
                <a:ea typeface="MiSans Medium" panose="00000600000000000000" charset="-122"/>
              </a:defRPr>
            </a:lvl1pPr>
          </a:lstStyle>
          <a:p>
            <a:fld id="{BA3ECFBF-9CCA-48EF-8562-17D4236858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Sans Medium" panose="00000600000000000000" charset="-122"/>
        <a:ea typeface="MiSans Medium" panose="000006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Sans Medium" panose="00000600000000000000" charset="-122"/>
        <a:ea typeface="MiSans Medium" panose="000006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Sans Medium" panose="00000600000000000000" charset="-122"/>
        <a:ea typeface="MiSans Medium" panose="000006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Sans Medium" panose="00000600000000000000" charset="-122"/>
        <a:ea typeface="MiSans Medium" panose="000006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Sans Medium" panose="00000600000000000000" charset="-122"/>
        <a:ea typeface="MiSans Medium" panose="000006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3ECFBF-9CCA-48EF-8562-17D4236858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285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504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330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173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238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166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4472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18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570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447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4342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057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353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8211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2140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824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30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901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51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300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856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76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82885-DFEC-4065-888F-5B91AAE70CC1}" type="datetimeFigureOut">
              <a:rPr lang="zh-CN" altLang="en-US" smtClean="0"/>
              <a:t>2024-10-11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1640-4819-4962-8C19-F0D9DB8D995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82885-DFEC-4065-888F-5B91AAE70CC1}" type="datetimeFigureOut">
              <a:rPr lang="zh-CN" altLang="en-US" smtClean="0"/>
              <a:t>2024-10-11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1640-4819-4962-8C19-F0D9DB8D995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MiSans Normal" panose="00000500000000000000" charset="-122"/>
              </a:defRPr>
            </a:lvl1pPr>
          </a:lstStyle>
          <a:p>
            <a:fld id="{47582885-DFEC-4065-888F-5B91AAE70CC1}" type="datetimeFigureOut">
              <a:rPr lang="zh-CN" altLang="en-US" smtClean="0"/>
              <a:t>2024-10-11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MiSans Normal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MiSans Normal" panose="00000500000000000000" charset="-122"/>
              </a:defRPr>
            </a:lvl1pPr>
          </a:lstStyle>
          <a:p>
            <a:fld id="{95FF1640-4819-4962-8C19-F0D9DB8D995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0" y="-1"/>
                <a:ext cx="12192000" cy="6858001"/>
                <a:chOff x="0" y="-1"/>
                <a:chExt cx="12192000" cy="6858001"/>
              </a:xfrm>
            </p:grpSpPr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-1"/>
                  <a:ext cx="1943100" cy="1895177"/>
                </a:xfrm>
                <a:prstGeom prst="rect">
                  <a:avLst/>
                </a:prstGeom>
              </p:spPr>
            </p:pic>
            <p:pic>
              <p:nvPicPr>
                <p:cNvPr id="17" name="图片 16"/>
                <p:cNvPicPr>
                  <a:picLocks noChangeAspect="1"/>
                </p:cNvPicPr>
                <p:nvPr/>
              </p:nvPicPr>
              <p:blipFill rotWithShape="1">
                <a:blip r:embed="rId4"/>
                <a:srcRect/>
                <a:stretch>
                  <a:fillRect/>
                </a:stretch>
              </p:blipFill>
              <p:spPr>
                <a:xfrm>
                  <a:off x="3247389" y="0"/>
                  <a:ext cx="8944611" cy="6858000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2" descr="Handshake close-up of executives Free Photo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4074" y="1157684"/>
                <a:ext cx="4540615" cy="456803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矩形 12"/>
            <p:cNvSpPr/>
            <p:nvPr/>
          </p:nvSpPr>
          <p:spPr>
            <a:xfrm>
              <a:off x="50800" y="31750"/>
              <a:ext cx="12090400" cy="680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MiSans Normal" panose="00000500000000000000" charset="-122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72366" y="161886"/>
            <a:ext cx="660232" cy="66023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MiSans Normal" panose="00000500000000000000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04BBC27-F605-437C-8C4A-FCC6F79B0F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2" y="143496"/>
            <a:ext cx="678541" cy="678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FFA91A0-C2BB-4048-87B3-C3F369902A6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156" y="190436"/>
            <a:ext cx="999831" cy="6218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MiSans Normal" panose="00000500000000000000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MiSans Normal" panose="00000500000000000000" charset="-122"/>
              </a:defRPr>
            </a:lvl1pPr>
          </a:lstStyle>
          <a:p>
            <a:fld id="{47582885-DFEC-4065-888F-5B91AAE70CC1}" type="datetimeFigureOut">
              <a:rPr lang="zh-CN" altLang="en-US" smtClean="0"/>
              <a:t>2024-10-11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MiSans Normal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MiSans Normal" panose="00000500000000000000" charset="-122"/>
              </a:defRPr>
            </a:lvl1pPr>
          </a:lstStyle>
          <a:p>
            <a:fld id="{95FF1640-4819-4962-8C19-F0D9DB8D995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0" y="-1"/>
                <a:ext cx="12192000" cy="6858001"/>
                <a:chOff x="0" y="-1"/>
                <a:chExt cx="12192000" cy="6858001"/>
              </a:xfrm>
            </p:grpSpPr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-1"/>
                  <a:ext cx="1943100" cy="1895177"/>
                </a:xfrm>
                <a:prstGeom prst="rect">
                  <a:avLst/>
                </a:prstGeom>
              </p:spPr>
            </p:pic>
            <p:pic>
              <p:nvPicPr>
                <p:cNvPr id="17" name="图片 16"/>
                <p:cNvPicPr>
                  <a:picLocks noChangeAspect="1"/>
                </p:cNvPicPr>
                <p:nvPr/>
              </p:nvPicPr>
              <p:blipFill rotWithShape="1">
                <a:blip r:embed="rId4"/>
                <a:srcRect/>
                <a:stretch>
                  <a:fillRect/>
                </a:stretch>
              </p:blipFill>
              <p:spPr>
                <a:xfrm>
                  <a:off x="3247389" y="0"/>
                  <a:ext cx="8944611" cy="6858000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2" descr="Handshake close-up of executives Free Photo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4074" y="1157684"/>
                <a:ext cx="4540615" cy="456803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矩形 12"/>
            <p:cNvSpPr/>
            <p:nvPr/>
          </p:nvSpPr>
          <p:spPr>
            <a:xfrm>
              <a:off x="60036" y="25693"/>
              <a:ext cx="12090400" cy="680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Sans Normal" panose="00000500000000000000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05267CC1-D4F3-44D6-9EB4-D982B60812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5" y="173184"/>
            <a:ext cx="693485" cy="69348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B293C5D-C5DB-4556-874D-CCEB50AD00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156" y="191656"/>
            <a:ext cx="999831" cy="6218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MiSans Normal" panose="00000500000000000000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-1"/>
            <a:chExt cx="12192000" cy="68580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3247389" y="0"/>
              <a:ext cx="8944611" cy="6858000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304536" y="1505324"/>
            <a:ext cx="51044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6000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宽幅薄膜检测</a:t>
            </a:r>
            <a:endParaRPr lang="en-US" altLang="zh-CN" sz="6000" dirty="0">
              <a:solidFill>
                <a:srgbClr val="5AB0B2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  <a:p>
            <a:pPr lvl="0">
              <a:defRPr/>
            </a:pPr>
            <a:r>
              <a:rPr lang="en-US" altLang="zh-CN" sz="6000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  </a:t>
            </a:r>
            <a:r>
              <a:rPr lang="zh-CN" altLang="en-US" sz="6000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整体方案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5AB0B2"/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971550" y="4206396"/>
            <a:ext cx="2275838" cy="367818"/>
          </a:xfrm>
          <a:prstGeom prst="roundRect">
            <a:avLst>
              <a:gd name="adj" fmla="val 50000"/>
            </a:avLst>
          </a:prstGeom>
          <a:solidFill>
            <a:srgbClr val="5AB0B2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汇报人：王群</a:t>
            </a:r>
          </a:p>
        </p:txBody>
      </p:sp>
      <p:pic>
        <p:nvPicPr>
          <p:cNvPr id="2" name="图片 1" descr="9e797d3c98a84addb62abd4cb235ddb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5030" y="1123315"/>
            <a:ext cx="4541520" cy="4611370"/>
          </a:xfrm>
          <a:prstGeom prst="ellipse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0D35BA6A-092D-464C-B907-AD47F2BA7FAB}"/>
              </a:ext>
            </a:extLst>
          </p:cNvPr>
          <p:cNvSpPr/>
          <p:nvPr/>
        </p:nvSpPr>
        <p:spPr>
          <a:xfrm>
            <a:off x="971549" y="4707483"/>
            <a:ext cx="2275839" cy="367818"/>
          </a:xfrm>
          <a:prstGeom prst="roundRect">
            <a:avLst>
              <a:gd name="adj" fmla="val 50000"/>
            </a:avLst>
          </a:prstGeom>
          <a:solidFill>
            <a:srgbClr val="5AB0B2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汇报日期：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2024</a:t>
            </a:r>
            <a:r>
              <a:rPr lang="en-US" altLang="zh-CN" sz="1400" dirty="0">
                <a:solidFill>
                  <a:prstClr val="white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.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09.19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14235" y="200388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设备设计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57F578F-D215-4867-B73B-2A3E1D2CD8B0}"/>
              </a:ext>
            </a:extLst>
          </p:cNvPr>
          <p:cNvSpPr txBox="1"/>
          <p:nvPr/>
        </p:nvSpPr>
        <p:spPr>
          <a:xfrm>
            <a:off x="1009844" y="1003176"/>
            <a:ext cx="986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/>
              <a:t>介绍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9EF8DC7-D1CA-4CC8-A32D-6FB960F4F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" y="1622509"/>
            <a:ext cx="11468100" cy="3819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5799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14235" y="200388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设备设计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57F578F-D215-4867-B73B-2A3E1D2CD8B0}"/>
              </a:ext>
            </a:extLst>
          </p:cNvPr>
          <p:cNvSpPr txBox="1"/>
          <p:nvPr/>
        </p:nvSpPr>
        <p:spPr>
          <a:xfrm>
            <a:off x="1009844" y="1003176"/>
            <a:ext cx="124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/>
              <a:t>主流程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129AD09-362B-48AD-82C9-1753BE4B3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581" y="1706021"/>
            <a:ext cx="4499621" cy="4148803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D965ECC-44C8-44DE-B442-B320B9289EDE}"/>
              </a:ext>
            </a:extLst>
          </p:cNvPr>
          <p:cNvSpPr/>
          <p:nvPr/>
        </p:nvSpPr>
        <p:spPr>
          <a:xfrm>
            <a:off x="6738150" y="1003176"/>
            <a:ext cx="1899821" cy="5835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</a:rPr>
              <a:t>人工穿料、扫码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48A74DA-3427-450E-BC77-F9348D206C13}"/>
              </a:ext>
            </a:extLst>
          </p:cNvPr>
          <p:cNvSpPr/>
          <p:nvPr/>
        </p:nvSpPr>
        <p:spPr>
          <a:xfrm>
            <a:off x="6738149" y="1824900"/>
            <a:ext cx="1899821" cy="5835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</a:rPr>
              <a:t>启动按钮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17F1192D-FC99-4778-9EC9-6590CD130312}"/>
              </a:ext>
            </a:extLst>
          </p:cNvPr>
          <p:cNvSpPr/>
          <p:nvPr/>
        </p:nvSpPr>
        <p:spPr>
          <a:xfrm>
            <a:off x="6738149" y="2646624"/>
            <a:ext cx="1899821" cy="5835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</a:rPr>
              <a:t>收料、放料、滚筒同步转动，计米器计数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152CE521-C069-4A1C-9D22-6BBBBF344B53}"/>
              </a:ext>
            </a:extLst>
          </p:cNvPr>
          <p:cNvCxnSpPr>
            <a:stCxn id="6" idx="2"/>
            <a:endCxn id="8" idx="0"/>
          </p:cNvCxnSpPr>
          <p:nvPr/>
        </p:nvCxnSpPr>
        <p:spPr>
          <a:xfrm flipH="1">
            <a:off x="7688060" y="1586741"/>
            <a:ext cx="1" cy="238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8B4B98A4-1BD8-43BF-9911-5199558D2195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7688060" y="2408465"/>
            <a:ext cx="0" cy="238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6B083A41-D7E5-43E5-84F9-0A93A98F64EA}"/>
              </a:ext>
            </a:extLst>
          </p:cNvPr>
          <p:cNvSpPr/>
          <p:nvPr/>
        </p:nvSpPr>
        <p:spPr>
          <a:xfrm>
            <a:off x="6738148" y="3468348"/>
            <a:ext cx="1899821" cy="5835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</a:rPr>
              <a:t>相机通过触发拍照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4CE4F1D-E4A8-491F-B7DE-C9A5D0047330}"/>
              </a:ext>
            </a:extLst>
          </p:cNvPr>
          <p:cNvSpPr/>
          <p:nvPr/>
        </p:nvSpPr>
        <p:spPr>
          <a:xfrm>
            <a:off x="6738147" y="4290072"/>
            <a:ext cx="1899821" cy="5835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</a:rPr>
              <a:t>瑕疵移动至目视位置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1BF319F-1072-4646-B60B-678D477381E9}"/>
              </a:ext>
            </a:extLst>
          </p:cNvPr>
          <p:cNvSpPr/>
          <p:nvPr/>
        </p:nvSpPr>
        <p:spPr>
          <a:xfrm>
            <a:off x="6738147" y="5111796"/>
            <a:ext cx="1899821" cy="5835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</a:rPr>
              <a:t>人工确认后可进行裁剪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85B5578D-272E-4791-B884-43AF3BFE208A}"/>
              </a:ext>
            </a:extLst>
          </p:cNvPr>
          <p:cNvSpPr/>
          <p:nvPr/>
        </p:nvSpPr>
        <p:spPr>
          <a:xfrm>
            <a:off x="6738146" y="5953331"/>
            <a:ext cx="1899821" cy="5835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</a:rPr>
              <a:t>收</a:t>
            </a:r>
            <a:r>
              <a:rPr lang="en-US" altLang="zh-CN" sz="1400" dirty="0">
                <a:solidFill>
                  <a:schemeClr val="tx1"/>
                </a:solidFill>
              </a:rPr>
              <a:t>OK</a:t>
            </a:r>
            <a:r>
              <a:rPr lang="zh-CN" altLang="en-US" sz="1400" dirty="0">
                <a:solidFill>
                  <a:schemeClr val="tx1"/>
                </a:solidFill>
              </a:rPr>
              <a:t>料，并更换新收料筒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BF8B1C48-C72A-4944-91D0-05C812979D34}"/>
              </a:ext>
            </a:extLst>
          </p:cNvPr>
          <p:cNvCxnSpPr>
            <a:stCxn id="9" idx="2"/>
            <a:endCxn id="14" idx="0"/>
          </p:cNvCxnSpPr>
          <p:nvPr/>
        </p:nvCxnSpPr>
        <p:spPr>
          <a:xfrm flipH="1">
            <a:off x="7688059" y="3230189"/>
            <a:ext cx="1" cy="238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396CB9D3-047D-4C0C-8542-DDD7D5421C1E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 flipH="1">
            <a:off x="7688058" y="4051913"/>
            <a:ext cx="1" cy="238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B9BD0756-5356-4400-B28E-4AFEAE329DE2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7688058" y="4873637"/>
            <a:ext cx="0" cy="238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0D15FCB9-3E8A-4C2B-ACA4-2B75F850A458}"/>
              </a:ext>
            </a:extLst>
          </p:cNvPr>
          <p:cNvCxnSpPr>
            <a:stCxn id="16" idx="2"/>
            <a:endCxn id="17" idx="0"/>
          </p:cNvCxnSpPr>
          <p:nvPr/>
        </p:nvCxnSpPr>
        <p:spPr>
          <a:xfrm flipH="1">
            <a:off x="7688057" y="5695361"/>
            <a:ext cx="1" cy="257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3301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9448800" y="4118099"/>
              <a:ext cx="2743200" cy="273990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</p:grpSp>
      <p:sp>
        <p:nvSpPr>
          <p:cNvPr id="39" name="文本框"/>
          <p:cNvSpPr/>
          <p:nvPr/>
        </p:nvSpPr>
        <p:spPr>
          <a:xfrm>
            <a:off x="1993900" y="2873927"/>
            <a:ext cx="66792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800" b="1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视觉设计</a:t>
            </a:r>
          </a:p>
        </p:txBody>
      </p:sp>
      <p:sp>
        <p:nvSpPr>
          <p:cNvPr id="40" name="矩形 39"/>
          <p:cNvSpPr/>
          <p:nvPr/>
        </p:nvSpPr>
        <p:spPr>
          <a:xfrm flipH="1">
            <a:off x="2044699" y="3679406"/>
            <a:ext cx="2349747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Visual Design</a:t>
            </a:r>
          </a:p>
        </p:txBody>
      </p:sp>
      <p:sp>
        <p:nvSpPr>
          <p:cNvPr id="41" name="矩形: 圆角 40"/>
          <p:cNvSpPr/>
          <p:nvPr/>
        </p:nvSpPr>
        <p:spPr>
          <a:xfrm>
            <a:off x="2115721" y="5015882"/>
            <a:ext cx="1600200" cy="367818"/>
          </a:xfrm>
          <a:prstGeom prst="roundRect">
            <a:avLst>
              <a:gd name="adj" fmla="val 50000"/>
            </a:avLst>
          </a:prstGeom>
          <a:solidFill>
            <a:srgbClr val="EDD4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第三章节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E09B17B-5D16-4C77-96A0-372D9662C0E1}"/>
              </a:ext>
            </a:extLst>
          </p:cNvPr>
          <p:cNvGrpSpPr/>
          <p:nvPr/>
        </p:nvGrpSpPr>
        <p:grpSpPr>
          <a:xfrm>
            <a:off x="2044700" y="1474300"/>
            <a:ext cx="1231732" cy="1231732"/>
            <a:chOff x="5638968" y="1520636"/>
            <a:chExt cx="1231732" cy="1231732"/>
          </a:xfrm>
        </p:grpSpPr>
        <p:sp>
          <p:nvSpPr>
            <p:cNvPr id="36" name="椭圆 35"/>
            <p:cNvSpPr/>
            <p:nvPr/>
          </p:nvSpPr>
          <p:spPr>
            <a:xfrm>
              <a:off x="5638968" y="1520636"/>
              <a:ext cx="1231732" cy="12317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BE826BF-43B4-4342-A63A-32344042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962" y="1753620"/>
              <a:ext cx="903885" cy="7032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34442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14235" y="200388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视觉设计</a:t>
            </a:r>
          </a:p>
        </p:txBody>
      </p:sp>
      <p:graphicFrame>
        <p:nvGraphicFramePr>
          <p:cNvPr id="3" name="object 7">
            <a:extLst>
              <a:ext uri="{FF2B5EF4-FFF2-40B4-BE49-F238E27FC236}">
                <a16:creationId xmlns:a16="http://schemas.microsoft.com/office/drawing/2014/main" id="{4FD6ABA7-8A72-4A5B-AB19-04729AEB7815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6341168"/>
              </p:ext>
            </p:extLst>
          </p:nvPr>
        </p:nvGraphicFramePr>
        <p:xfrm>
          <a:off x="4657227" y="1179157"/>
          <a:ext cx="6466494" cy="329909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66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1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2814">
                  <a:extLst>
                    <a:ext uri="{9D8B030D-6E8A-4147-A177-3AD203B41FA5}">
                      <a16:colId xmlns:a16="http://schemas.microsoft.com/office/drawing/2014/main" val="3767551855"/>
                    </a:ext>
                  </a:extLst>
                </a:gridCol>
              </a:tblGrid>
              <a:tr h="5141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硬件</a:t>
                      </a:r>
                      <a:endParaRPr lang="zh-CN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R="27686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品牌</a:t>
                      </a:r>
                      <a:endParaRPr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其他</a:t>
                      </a:r>
                      <a:endParaRPr lang="zh-CN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个数</a:t>
                      </a:r>
                      <a:endParaRPr lang="zh-CN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1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相机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R="27686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埃科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16K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线扫相机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镜头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FA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50mm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左右</a:t>
                      </a:r>
                      <a:endParaRPr lang="en-US" altLang="zh-CN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70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光源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0" marR="0" marT="37465" marB="0" anchor="ctr"/>
                </a:tc>
                <a:tc rowSpan="2">
                  <a:txBody>
                    <a:bodyPr/>
                    <a:lstStyle/>
                    <a:p>
                      <a:pPr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创视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线扫条光</a:t>
                      </a:r>
                      <a:endParaRPr lang="en-US" altLang="zh-CN" sz="160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2841453636"/>
                  </a:ext>
                </a:extLst>
              </a:tr>
              <a:tr h="646427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0" marR="0" marT="37465" marB="0" anchor="ctr"/>
                </a:tc>
                <a:tc vMerge="1">
                  <a:txBody>
                    <a:bodyPr/>
                    <a:lstStyle/>
                    <a:p>
                      <a:pPr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线扫背光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图片 3" descr="平行背光">
            <a:extLst>
              <a:ext uri="{FF2B5EF4-FFF2-40B4-BE49-F238E27FC236}">
                <a16:creationId xmlns:a16="http://schemas.microsoft.com/office/drawing/2014/main" id="{BCA0A744-7DE6-4153-BDCF-DCB1D868E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586" y="877314"/>
            <a:ext cx="2077539" cy="244674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6E955A3-E0B2-41F1-B624-7A57DF2A5ACB}"/>
              </a:ext>
            </a:extLst>
          </p:cNvPr>
          <p:cNvSpPr txBox="1"/>
          <p:nvPr/>
        </p:nvSpPr>
        <p:spPr>
          <a:xfrm>
            <a:off x="4660188" y="4670416"/>
            <a:ext cx="6466494" cy="15261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正面和背面各使用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16K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线扫相机进行拍摄；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按照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800mm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视野进行设计，单像素精度为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0.017mm/pixel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当前测试产品均为透光性比较好产品，使用背光效果清晰，为兼容其它产品，增加两组正面拍摄的线扫条光，并使用分时系统；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EF7003D-472D-4564-BCB6-5F994B9095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70" y="3674107"/>
            <a:ext cx="2429524" cy="276451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74312BD-3FDF-48C8-8052-F85961F8789E}"/>
              </a:ext>
            </a:extLst>
          </p:cNvPr>
          <p:cNvSpPr/>
          <p:nvPr/>
        </p:nvSpPr>
        <p:spPr>
          <a:xfrm>
            <a:off x="1557381" y="3260652"/>
            <a:ext cx="1949298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背部光源打光示意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16EBF5D-4681-476A-9158-A38C11C50ADA}"/>
              </a:ext>
            </a:extLst>
          </p:cNvPr>
          <p:cNvSpPr/>
          <p:nvPr/>
        </p:nvSpPr>
        <p:spPr>
          <a:xfrm>
            <a:off x="1557381" y="6438140"/>
            <a:ext cx="1949298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正面光源打光示意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6497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9448800" y="4118099"/>
              <a:ext cx="2743200" cy="273990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</p:grpSp>
      <p:sp>
        <p:nvSpPr>
          <p:cNvPr id="39" name="文本框"/>
          <p:cNvSpPr/>
          <p:nvPr/>
        </p:nvSpPr>
        <p:spPr>
          <a:xfrm>
            <a:off x="1993900" y="2873927"/>
            <a:ext cx="66792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800" b="1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布局说明</a:t>
            </a:r>
          </a:p>
        </p:txBody>
      </p:sp>
      <p:sp>
        <p:nvSpPr>
          <p:cNvPr id="40" name="矩形 39"/>
          <p:cNvSpPr/>
          <p:nvPr/>
        </p:nvSpPr>
        <p:spPr>
          <a:xfrm flipH="1">
            <a:off x="2044699" y="3679406"/>
            <a:ext cx="2349747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Layout</a:t>
            </a:r>
          </a:p>
        </p:txBody>
      </p:sp>
      <p:sp>
        <p:nvSpPr>
          <p:cNvPr id="41" name="矩形: 圆角 40"/>
          <p:cNvSpPr/>
          <p:nvPr/>
        </p:nvSpPr>
        <p:spPr>
          <a:xfrm>
            <a:off x="2115721" y="5015882"/>
            <a:ext cx="1600200" cy="367818"/>
          </a:xfrm>
          <a:prstGeom prst="roundRect">
            <a:avLst>
              <a:gd name="adj" fmla="val 50000"/>
            </a:avLst>
          </a:prstGeom>
          <a:solidFill>
            <a:srgbClr val="EDD4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第四章节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E09B17B-5D16-4C77-96A0-372D9662C0E1}"/>
              </a:ext>
            </a:extLst>
          </p:cNvPr>
          <p:cNvGrpSpPr/>
          <p:nvPr/>
        </p:nvGrpSpPr>
        <p:grpSpPr>
          <a:xfrm>
            <a:off x="2044700" y="1474300"/>
            <a:ext cx="1231732" cy="1231732"/>
            <a:chOff x="5638968" y="1520636"/>
            <a:chExt cx="1231732" cy="1231732"/>
          </a:xfrm>
        </p:grpSpPr>
        <p:sp>
          <p:nvSpPr>
            <p:cNvPr id="36" name="椭圆 35"/>
            <p:cNvSpPr/>
            <p:nvPr/>
          </p:nvSpPr>
          <p:spPr>
            <a:xfrm>
              <a:off x="5638968" y="1520636"/>
              <a:ext cx="1231732" cy="12317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BE826BF-43B4-4342-A63A-32344042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962" y="1753620"/>
              <a:ext cx="903885" cy="7032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88052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23830" y="228097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布局说明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057842" y="1358595"/>
            <a:ext cx="10475621" cy="3856311"/>
            <a:chOff x="3765" y="3208"/>
            <a:chExt cx="10038" cy="3892"/>
          </a:xfrm>
        </p:grpSpPr>
        <p:sp>
          <p:nvSpPr>
            <p:cNvPr id="20" name="椭圆 20"/>
            <p:cNvSpPr/>
            <p:nvPr/>
          </p:nvSpPr>
          <p:spPr>
            <a:xfrm>
              <a:off x="4059" y="5088"/>
              <a:ext cx="604" cy="60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22" name="椭圆 22"/>
            <p:cNvSpPr/>
            <p:nvPr/>
          </p:nvSpPr>
          <p:spPr>
            <a:xfrm>
              <a:off x="12288" y="4633"/>
              <a:ext cx="573" cy="58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23" name="椭圆 23"/>
            <p:cNvSpPr/>
            <p:nvPr/>
          </p:nvSpPr>
          <p:spPr>
            <a:xfrm>
              <a:off x="6209" y="3436"/>
              <a:ext cx="2210" cy="211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28" name="椭圆 28"/>
            <p:cNvSpPr/>
            <p:nvPr/>
          </p:nvSpPr>
          <p:spPr>
            <a:xfrm>
              <a:off x="8807" y="6389"/>
              <a:ext cx="265" cy="23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29" name="椭圆 29"/>
            <p:cNvSpPr/>
            <p:nvPr/>
          </p:nvSpPr>
          <p:spPr>
            <a:xfrm>
              <a:off x="11835" y="6584"/>
              <a:ext cx="113" cy="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30" name="椭圆 30"/>
            <p:cNvSpPr/>
            <p:nvPr/>
          </p:nvSpPr>
          <p:spPr>
            <a:xfrm>
              <a:off x="11671" y="6606"/>
              <a:ext cx="113" cy="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31" name="椭圆 31"/>
            <p:cNvSpPr/>
            <p:nvPr/>
          </p:nvSpPr>
          <p:spPr>
            <a:xfrm>
              <a:off x="11738" y="6482"/>
              <a:ext cx="113" cy="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34" name="椭圆 34"/>
            <p:cNvSpPr/>
            <p:nvPr/>
          </p:nvSpPr>
          <p:spPr>
            <a:xfrm>
              <a:off x="5359" y="4799"/>
              <a:ext cx="113" cy="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32" name="椭圆 32"/>
            <p:cNvSpPr/>
            <p:nvPr/>
          </p:nvSpPr>
          <p:spPr>
            <a:xfrm>
              <a:off x="5214" y="4778"/>
              <a:ext cx="113" cy="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</a:p>
          </p:txBody>
        </p:sp>
        <p:sp>
          <p:nvSpPr>
            <p:cNvPr id="33" name="椭圆 33"/>
            <p:cNvSpPr/>
            <p:nvPr/>
          </p:nvSpPr>
          <p:spPr>
            <a:xfrm>
              <a:off x="5334" y="4649"/>
              <a:ext cx="113" cy="1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cxnSp>
          <p:nvCxnSpPr>
            <p:cNvPr id="41" name="直接连接符 41"/>
            <p:cNvCxnSpPr>
              <a:stCxn id="23" idx="6"/>
              <a:endCxn id="28" idx="2"/>
            </p:cNvCxnSpPr>
            <p:nvPr/>
          </p:nvCxnSpPr>
          <p:spPr>
            <a:xfrm>
              <a:off x="8419" y="4495"/>
              <a:ext cx="388" cy="20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4" name="直接连接符 44"/>
            <p:cNvCxnSpPr>
              <a:stCxn id="20" idx="5"/>
              <a:endCxn id="23" idx="1"/>
            </p:cNvCxnSpPr>
            <p:nvPr/>
          </p:nvCxnSpPr>
          <p:spPr>
            <a:xfrm flipV="1">
              <a:off x="4575" y="3746"/>
              <a:ext cx="1958" cy="185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5" name="直接连接符 45"/>
            <p:cNvCxnSpPr>
              <a:stCxn id="22" idx="5"/>
              <a:endCxn id="29" idx="7"/>
            </p:cNvCxnSpPr>
            <p:nvPr/>
          </p:nvCxnSpPr>
          <p:spPr>
            <a:xfrm flipH="1">
              <a:off x="11932" y="5136"/>
              <a:ext cx="845" cy="14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" name="文本框 4"/>
            <p:cNvSpPr txBox="1"/>
            <p:nvPr/>
          </p:nvSpPr>
          <p:spPr>
            <a:xfrm>
              <a:off x="3765" y="5723"/>
              <a:ext cx="1193" cy="576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indent="0" algn="l">
                <a:lnSpc>
                  <a:spcPct val="150000"/>
                </a:lnSpc>
              </a:pPr>
              <a:r>
                <a:rPr lang="en-US" altLang="zh-CN" sz="1200" kern="10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收料卷</a:t>
              </a:r>
            </a:p>
          </p:txBody>
        </p:sp>
        <p:sp>
          <p:nvSpPr>
            <p:cNvPr id="8" name="文本框 5"/>
            <p:cNvSpPr txBox="1"/>
            <p:nvPr/>
          </p:nvSpPr>
          <p:spPr>
            <a:xfrm>
              <a:off x="12765" y="5222"/>
              <a:ext cx="1038" cy="576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indent="0" algn="l">
                <a:lnSpc>
                  <a:spcPct val="150000"/>
                </a:lnSpc>
              </a:pPr>
              <a:r>
                <a:rPr lang="en-US" altLang="zh-CN" sz="1200" kern="1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放料卷</a:t>
              </a:r>
              <a:endParaRPr lang="en-US" altLang="zh-CN" sz="1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19" name="文本框 6"/>
            <p:cNvSpPr txBox="1"/>
            <p:nvPr/>
          </p:nvSpPr>
          <p:spPr>
            <a:xfrm>
              <a:off x="11386" y="6719"/>
              <a:ext cx="1497" cy="381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indent="0" algn="l">
                <a:lnSpc>
                  <a:spcPct val="150000"/>
                </a:lnSpc>
              </a:pPr>
              <a:r>
                <a:rPr lang="zh-CN" altLang="en-US" sz="12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三菱</a:t>
              </a:r>
              <a:r>
                <a:rPr lang="en-US" altLang="zh-CN" sz="12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张力传感器1</a:t>
              </a:r>
            </a:p>
          </p:txBody>
        </p:sp>
        <p:sp>
          <p:nvSpPr>
            <p:cNvPr id="27" name="文本框 7"/>
            <p:cNvSpPr txBox="1"/>
            <p:nvPr/>
          </p:nvSpPr>
          <p:spPr>
            <a:xfrm>
              <a:off x="4403" y="4194"/>
              <a:ext cx="1302" cy="356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indent="0" algn="l">
                <a:lnSpc>
                  <a:spcPct val="150000"/>
                </a:lnSpc>
              </a:pPr>
              <a:r>
                <a:rPr lang="zh-CN" altLang="en-US" sz="12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三菱</a:t>
              </a:r>
              <a:r>
                <a:rPr lang="en-US" altLang="zh-CN" sz="12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张力传感器2</a:t>
              </a:r>
            </a:p>
          </p:txBody>
        </p:sp>
        <p:sp>
          <p:nvSpPr>
            <p:cNvPr id="36" name="文本框 9"/>
            <p:cNvSpPr txBox="1"/>
            <p:nvPr/>
          </p:nvSpPr>
          <p:spPr>
            <a:xfrm>
              <a:off x="8502" y="6624"/>
              <a:ext cx="548" cy="377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indent="0" algn="l">
                <a:lnSpc>
                  <a:spcPct val="150000"/>
                </a:lnSpc>
              </a:pPr>
              <a:r>
                <a:rPr lang="zh-CN" altLang="en-US" sz="12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辊轮</a:t>
              </a:r>
            </a:p>
          </p:txBody>
        </p:sp>
        <p:sp>
          <p:nvSpPr>
            <p:cNvPr id="37" name="平行四边形 11"/>
            <p:cNvSpPr/>
            <p:nvPr/>
          </p:nvSpPr>
          <p:spPr>
            <a:xfrm rot="1980000">
              <a:off x="6501" y="3525"/>
              <a:ext cx="493" cy="961"/>
            </a:xfrm>
            <a:prstGeom prst="parallelogram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sp>
        <p:sp>
          <p:nvSpPr>
            <p:cNvPr id="38" name="文本框 12"/>
            <p:cNvSpPr txBox="1"/>
            <p:nvPr/>
          </p:nvSpPr>
          <p:spPr>
            <a:xfrm>
              <a:off x="5230" y="3208"/>
              <a:ext cx="1302" cy="538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indent="0" algn="l">
                <a:lnSpc>
                  <a:spcPct val="150000"/>
                </a:lnSpc>
              </a:pPr>
              <a:r>
                <a:rPr lang="en-US" altLang="zh-CN" sz="1200" kern="10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人工目视区域</a:t>
              </a:r>
            </a:p>
          </p:txBody>
        </p:sp>
        <p:cxnSp>
          <p:nvCxnSpPr>
            <p:cNvPr id="42" name="直接连接符 42"/>
            <p:cNvCxnSpPr>
              <a:stCxn id="28" idx="4"/>
            </p:cNvCxnSpPr>
            <p:nvPr/>
          </p:nvCxnSpPr>
          <p:spPr>
            <a:xfrm flipV="1">
              <a:off x="8939" y="6597"/>
              <a:ext cx="2913" cy="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9" name="文本框 13"/>
            <p:cNvSpPr txBox="1"/>
            <p:nvPr/>
          </p:nvSpPr>
          <p:spPr>
            <a:xfrm>
              <a:off x="8277" y="3601"/>
              <a:ext cx="560" cy="368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indent="0" algn="l">
                <a:lnSpc>
                  <a:spcPct val="150000"/>
                </a:lnSpc>
              </a:pPr>
              <a:r>
                <a:rPr lang="en-US" altLang="zh-CN" sz="1200" kern="1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滚筒</a:t>
              </a:r>
              <a:endParaRPr lang="en-US" altLang="zh-CN" sz="1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  <p:sp>
        <p:nvSpPr>
          <p:cNvPr id="13" name="文本框 8"/>
          <p:cNvSpPr txBox="1"/>
          <p:nvPr/>
        </p:nvSpPr>
        <p:spPr>
          <a:xfrm>
            <a:off x="7424079" y="3154002"/>
            <a:ext cx="1078230" cy="3238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indent="0" algn="l">
              <a:lnSpc>
                <a:spcPct val="150000"/>
              </a:lnSpc>
            </a:pPr>
            <a:r>
              <a:rPr lang="zh-CN" altLang="en-US" sz="12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线扫条光</a:t>
            </a:r>
            <a:endParaRPr lang="en-US" altLang="zh-CN" sz="1200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文本框 8"/>
          <p:cNvSpPr txBox="1"/>
          <p:nvPr/>
        </p:nvSpPr>
        <p:spPr>
          <a:xfrm>
            <a:off x="7095149" y="5241573"/>
            <a:ext cx="934720" cy="5327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indent="0" algn="l">
              <a:lnSpc>
                <a:spcPct val="150000"/>
              </a:lnSpc>
            </a:pPr>
            <a:r>
              <a:rPr lang="zh-CN" altLang="en-US" sz="1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线扫背光</a:t>
            </a:r>
          </a:p>
        </p:txBody>
      </p:sp>
      <p:sp>
        <p:nvSpPr>
          <p:cNvPr id="15" name="文本框 8"/>
          <p:cNvSpPr txBox="1"/>
          <p:nvPr/>
        </p:nvSpPr>
        <p:spPr>
          <a:xfrm>
            <a:off x="8235609" y="3722962"/>
            <a:ext cx="1373505" cy="3803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indent="0" algn="l">
              <a:lnSpc>
                <a:spcPct val="150000"/>
              </a:lnSpc>
            </a:pPr>
            <a:r>
              <a:rPr lang="zh-CN" altLang="en-US" sz="1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线扫相机和镜头</a:t>
            </a:r>
          </a:p>
        </p:txBody>
      </p:sp>
      <p:sp>
        <p:nvSpPr>
          <p:cNvPr id="16" name="文本框 8"/>
          <p:cNvSpPr txBox="1"/>
          <p:nvPr/>
        </p:nvSpPr>
        <p:spPr>
          <a:xfrm>
            <a:off x="4546842" y="4591235"/>
            <a:ext cx="1373505" cy="3803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indent="0" algn="l">
              <a:lnSpc>
                <a:spcPct val="150000"/>
              </a:lnSpc>
            </a:pPr>
            <a:r>
              <a:rPr lang="zh-CN" altLang="en-US" sz="1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线扫相机和镜头</a:t>
            </a: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51384" y="3633427"/>
            <a:ext cx="879475" cy="110998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424079" y="4741514"/>
            <a:ext cx="589280" cy="523875"/>
          </a:xfrm>
          <a:prstGeom prst="rect">
            <a:avLst/>
          </a:prstGeom>
        </p:spPr>
      </p:pic>
      <p:cxnSp>
        <p:nvCxnSpPr>
          <p:cNvPr id="47" name="直接箭头连接符 46"/>
          <p:cNvCxnSpPr/>
          <p:nvPr/>
        </p:nvCxnSpPr>
        <p:spPr>
          <a:xfrm flipH="1">
            <a:off x="7562509" y="3461977"/>
            <a:ext cx="113030" cy="511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>
            <a:off x="7709829" y="3473407"/>
            <a:ext cx="90805" cy="2044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9" name="图片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540000">
            <a:off x="5420398" y="3783958"/>
            <a:ext cx="713105" cy="9004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420000">
            <a:off x="6169662" y="3780747"/>
            <a:ext cx="485140" cy="431800"/>
          </a:xfrm>
          <a:prstGeom prst="rect">
            <a:avLst/>
          </a:prstGeom>
        </p:spPr>
      </p:pic>
      <p:sp>
        <p:nvSpPr>
          <p:cNvPr id="52" name="文本框 8"/>
          <p:cNvSpPr txBox="1"/>
          <p:nvPr/>
        </p:nvSpPr>
        <p:spPr>
          <a:xfrm>
            <a:off x="4288864" y="3846787"/>
            <a:ext cx="1078230" cy="3238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indent="0" algn="l">
              <a:lnSpc>
                <a:spcPct val="150000"/>
              </a:lnSpc>
            </a:pPr>
            <a:r>
              <a:rPr lang="zh-CN" altLang="en-US" sz="1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线扫条光</a:t>
            </a:r>
            <a:endParaRPr lang="en-US" altLang="zh-CN" sz="12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</p:txBody>
      </p:sp>
      <p:cxnSp>
        <p:nvCxnSpPr>
          <p:cNvPr id="53" name="直接箭头连接符 52"/>
          <p:cNvCxnSpPr/>
          <p:nvPr/>
        </p:nvCxnSpPr>
        <p:spPr>
          <a:xfrm flipV="1">
            <a:off x="5010224" y="4006807"/>
            <a:ext cx="544830" cy="457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>
            <a:off x="4976569" y="4063957"/>
            <a:ext cx="351790" cy="170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6" name="文本框 8"/>
          <p:cNvSpPr txBox="1"/>
          <p:nvPr/>
        </p:nvSpPr>
        <p:spPr>
          <a:xfrm>
            <a:off x="6279419" y="3560084"/>
            <a:ext cx="815975" cy="2355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indent="0" algn="l">
              <a:lnSpc>
                <a:spcPct val="150000"/>
              </a:lnSpc>
            </a:pPr>
            <a:r>
              <a:rPr lang="zh-CN" altLang="en-US" sz="1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线扫背光</a:t>
            </a:r>
          </a:p>
        </p:txBody>
      </p:sp>
      <p:sp>
        <p:nvSpPr>
          <p:cNvPr id="46" name="椭圆 28">
            <a:extLst>
              <a:ext uri="{FF2B5EF4-FFF2-40B4-BE49-F238E27FC236}">
                <a16:creationId xmlns:a16="http://schemas.microsoft.com/office/drawing/2014/main" id="{04A37D60-A68E-4935-818E-BCDA344F687B}"/>
              </a:ext>
            </a:extLst>
          </p:cNvPr>
          <p:cNvSpPr/>
          <p:nvPr/>
        </p:nvSpPr>
        <p:spPr>
          <a:xfrm>
            <a:off x="8678828" y="4521227"/>
            <a:ext cx="276553" cy="23086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51" name="文本框 9">
            <a:extLst>
              <a:ext uri="{FF2B5EF4-FFF2-40B4-BE49-F238E27FC236}">
                <a16:creationId xmlns:a16="http://schemas.microsoft.com/office/drawing/2014/main" id="{BD9B4E6C-0338-4CBB-842D-DBD084C3F56E}"/>
              </a:ext>
            </a:extLst>
          </p:cNvPr>
          <p:cNvSpPr txBox="1"/>
          <p:nvPr/>
        </p:nvSpPr>
        <p:spPr>
          <a:xfrm>
            <a:off x="8444797" y="4147684"/>
            <a:ext cx="836964" cy="3735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indent="0" algn="l">
              <a:lnSpc>
                <a:spcPct val="150000"/>
              </a:lnSpc>
            </a:pPr>
            <a:r>
              <a:rPr lang="zh-CN" altLang="en-US" sz="1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辊轮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E8332A90-97D3-485F-BC06-4169AECC6CA6}"/>
              </a:ext>
            </a:extLst>
          </p:cNvPr>
          <p:cNvSpPr/>
          <p:nvPr/>
        </p:nvSpPr>
        <p:spPr>
          <a:xfrm>
            <a:off x="4654291" y="2529678"/>
            <a:ext cx="221557" cy="1981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2E4213DE-E98F-411C-955C-EBE6DE7F893D}"/>
              </a:ext>
            </a:extLst>
          </p:cNvPr>
          <p:cNvSpPr/>
          <p:nvPr/>
        </p:nvSpPr>
        <p:spPr>
          <a:xfrm>
            <a:off x="1559256" y="3436670"/>
            <a:ext cx="221557" cy="1981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F8349BEF-6553-4ECF-A95D-6FF0FA466F43}"/>
              </a:ext>
            </a:extLst>
          </p:cNvPr>
          <p:cNvSpPr/>
          <p:nvPr/>
        </p:nvSpPr>
        <p:spPr>
          <a:xfrm>
            <a:off x="10140625" y="2963257"/>
            <a:ext cx="221557" cy="1981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7">
            <a:extLst>
              <a:ext uri="{FF2B5EF4-FFF2-40B4-BE49-F238E27FC236}">
                <a16:creationId xmlns:a16="http://schemas.microsoft.com/office/drawing/2014/main" id="{5074A33A-F52D-493D-B826-C579F24F19B5}"/>
              </a:ext>
            </a:extLst>
          </p:cNvPr>
          <p:cNvSpPr txBox="1"/>
          <p:nvPr/>
        </p:nvSpPr>
        <p:spPr>
          <a:xfrm>
            <a:off x="1904722" y="3712707"/>
            <a:ext cx="963237" cy="35273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indent="0" algn="l">
              <a:lnSpc>
                <a:spcPct val="150000"/>
              </a:lnSpc>
            </a:pPr>
            <a:r>
              <a:rPr lang="zh-CN" altLang="en-US" sz="1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功能性伺服</a:t>
            </a:r>
            <a:endParaRPr lang="en-US" altLang="zh-CN" sz="12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59" name="文本框 7">
            <a:extLst>
              <a:ext uri="{FF2B5EF4-FFF2-40B4-BE49-F238E27FC236}">
                <a16:creationId xmlns:a16="http://schemas.microsoft.com/office/drawing/2014/main" id="{4EFE1BB5-6BCA-4D9E-AEDC-5D8C0BDE3B28}"/>
              </a:ext>
            </a:extLst>
          </p:cNvPr>
          <p:cNvSpPr txBox="1"/>
          <p:nvPr/>
        </p:nvSpPr>
        <p:spPr>
          <a:xfrm>
            <a:off x="4313484" y="2749705"/>
            <a:ext cx="963237" cy="35273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indent="0" algn="l">
              <a:lnSpc>
                <a:spcPct val="150000"/>
              </a:lnSpc>
            </a:pPr>
            <a:r>
              <a:rPr lang="zh-CN" altLang="en-US" sz="1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功能性伺服</a:t>
            </a:r>
            <a:endParaRPr lang="en-US" altLang="zh-CN" sz="12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60" name="文本框 7">
            <a:extLst>
              <a:ext uri="{FF2B5EF4-FFF2-40B4-BE49-F238E27FC236}">
                <a16:creationId xmlns:a16="http://schemas.microsoft.com/office/drawing/2014/main" id="{8D3C2388-2E93-4BC6-8720-71D49ACC481F}"/>
              </a:ext>
            </a:extLst>
          </p:cNvPr>
          <p:cNvSpPr txBox="1"/>
          <p:nvPr/>
        </p:nvSpPr>
        <p:spPr>
          <a:xfrm>
            <a:off x="10573486" y="2628920"/>
            <a:ext cx="963237" cy="35273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indent="0" algn="l">
              <a:lnSpc>
                <a:spcPct val="150000"/>
              </a:lnSpc>
            </a:pPr>
            <a:r>
              <a:rPr lang="zh-CN" altLang="en-US" sz="1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功能性伺服</a:t>
            </a:r>
            <a:endParaRPr lang="en-US" altLang="zh-CN" sz="12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414CD021-D743-419F-B595-2DD3202CA43B}"/>
              </a:ext>
            </a:extLst>
          </p:cNvPr>
          <p:cNvSpPr txBox="1"/>
          <p:nvPr/>
        </p:nvSpPr>
        <p:spPr>
          <a:xfrm>
            <a:off x="929033" y="907396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整体示意图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23830" y="228097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布局说明</a:t>
            </a: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E36EE0DE-77BE-471A-A279-AACCF39DB144}"/>
              </a:ext>
            </a:extLst>
          </p:cNvPr>
          <p:cNvSpPr txBox="1"/>
          <p:nvPr/>
        </p:nvSpPr>
        <p:spPr>
          <a:xfrm>
            <a:off x="1128937" y="1477807"/>
            <a:ext cx="6159629" cy="12946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228600" indent="-228600" algn="l">
              <a:lnSpc>
                <a:spcPct val="150000"/>
              </a:lnSpc>
              <a:buAutoNum type="arabicPeriod"/>
            </a:pP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闭环张力控制系统：</a:t>
            </a:r>
            <a:endParaRPr lang="en-US" altLang="zh-CN" sz="14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     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放料卷的伺服</a:t>
            </a:r>
            <a:r>
              <a: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+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三菱</a:t>
            </a:r>
            <a:r>
              <a: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张力传感器1+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滚筒伺服，形成一路闭环控制；</a:t>
            </a:r>
            <a:endParaRPr lang="en-US" altLang="zh-CN" sz="14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  <a:p>
            <a:pPr>
              <a:lnSpc>
                <a:spcPct val="150000"/>
              </a:lnSpc>
            </a:pP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     滚筒伺服</a:t>
            </a:r>
            <a:r>
              <a: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+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三菱</a:t>
            </a:r>
            <a:r>
              <a: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张力传感器2+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收料卷的伺服，形成一路闭环控制；</a:t>
            </a:r>
            <a:endParaRPr lang="en-US" altLang="zh-CN" sz="14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  <a:p>
            <a:pPr indent="0" algn="l">
              <a:lnSpc>
                <a:spcPct val="150000"/>
              </a:lnSpc>
            </a:pPr>
            <a:endParaRPr lang="zh-CN" altLang="en-US" sz="14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5DC2F5A3-B1FC-41E0-BF46-441BC65555EA}"/>
              </a:ext>
            </a:extLst>
          </p:cNvPr>
          <p:cNvSpPr txBox="1"/>
          <p:nvPr/>
        </p:nvSpPr>
        <p:spPr>
          <a:xfrm>
            <a:off x="1128937" y="2791283"/>
            <a:ext cx="6159629" cy="12946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2.  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防皱与整平说明：</a:t>
            </a:r>
            <a:endParaRPr lang="en-US" altLang="zh-CN" sz="14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     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辊轮的材质与整台设备的校正是保证平整性的基础；</a:t>
            </a:r>
            <a:endParaRPr lang="en-US" altLang="zh-CN" sz="14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  <a:p>
            <a:pPr>
              <a:lnSpc>
                <a:spcPct val="150000"/>
              </a:lnSpc>
            </a:pP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     在滚轴不引起褶皱的情况下，使用恒张力控制，保证平整；</a:t>
            </a:r>
            <a:endParaRPr lang="en-US" altLang="zh-CN" sz="14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     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前后预留弧形辊和整形花纹辊位置；</a:t>
            </a:r>
            <a:endParaRPr lang="en-US" altLang="zh-CN" sz="14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  <a:p>
            <a:pPr indent="0" algn="l">
              <a:lnSpc>
                <a:spcPct val="150000"/>
              </a:lnSpc>
            </a:pPr>
            <a:endParaRPr lang="zh-CN" altLang="en-US" sz="14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EB4F34C-F0FF-4D06-8F37-D35B8024CB4E}"/>
              </a:ext>
            </a:extLst>
          </p:cNvPr>
          <p:cNvSpPr txBox="1"/>
          <p:nvPr/>
        </p:nvSpPr>
        <p:spPr>
          <a:xfrm>
            <a:off x="929033" y="907396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要点说明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0EDA4E2-9152-4579-B568-9FD38EB56A7A}"/>
              </a:ext>
            </a:extLst>
          </p:cNvPr>
          <p:cNvSpPr txBox="1"/>
          <p:nvPr/>
        </p:nvSpPr>
        <p:spPr>
          <a:xfrm>
            <a:off x="1128937" y="4577174"/>
            <a:ext cx="6159629" cy="12946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3.  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材料说明：</a:t>
            </a:r>
            <a:endParaRPr lang="en-US" altLang="zh-CN" sz="14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     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主要材料为</a:t>
            </a:r>
            <a:r>
              <a: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45#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钢、亚克力；</a:t>
            </a:r>
            <a:endParaRPr lang="en-US" altLang="zh-CN" sz="14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  <a:p>
            <a:pPr indent="0" algn="l">
              <a:lnSpc>
                <a:spcPct val="150000"/>
              </a:lnSpc>
            </a:pPr>
            <a:endParaRPr lang="zh-CN" altLang="en-US" sz="14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  <a:sym typeface="Times New Roman" panose="02020603050405020304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布局说明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F43DB00-7DB2-46FA-A24B-22350C28D63D}"/>
              </a:ext>
            </a:extLst>
          </p:cNvPr>
          <p:cNvSpPr txBox="1"/>
          <p:nvPr/>
        </p:nvSpPr>
        <p:spPr>
          <a:xfrm>
            <a:off x="1009844" y="1003176"/>
            <a:ext cx="1755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/>
              <a:t>收放卷说明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5FCE029-E44D-4BD4-83A7-96B24FFE8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325" y="1532785"/>
            <a:ext cx="9277350" cy="4857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2256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布局说明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3FB9BF9-AF47-423A-A797-0B3909845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98" y="1844175"/>
            <a:ext cx="9442257" cy="365110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F43DB00-7DB2-46FA-A24B-22350C28D63D}"/>
              </a:ext>
            </a:extLst>
          </p:cNvPr>
          <p:cNvSpPr txBox="1"/>
          <p:nvPr/>
        </p:nvSpPr>
        <p:spPr>
          <a:xfrm>
            <a:off x="1009844" y="1003176"/>
            <a:ext cx="2012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/>
              <a:t>目视工位滚筒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8854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布局说明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F43DB00-7DB2-46FA-A24B-22350C28D63D}"/>
              </a:ext>
            </a:extLst>
          </p:cNvPr>
          <p:cNvSpPr txBox="1"/>
          <p:nvPr/>
        </p:nvSpPr>
        <p:spPr>
          <a:xfrm>
            <a:off x="1009844" y="1003176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/>
              <a:t>视觉模组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54A0F7C-78AF-4A46-BB56-092D19821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035" y="1403286"/>
            <a:ext cx="6205684" cy="410086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1BC7766-C7CF-44CB-A5E6-1FBE06DE60DA}"/>
              </a:ext>
            </a:extLst>
          </p:cNvPr>
          <p:cNvSpPr txBox="1"/>
          <p:nvPr/>
        </p:nvSpPr>
        <p:spPr>
          <a:xfrm>
            <a:off x="2199149" y="5854824"/>
            <a:ext cx="6323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如果空间限制，背部检测的相机需要通过分光片折射至水平方向检测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5831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204049" y="2087318"/>
            <a:ext cx="2597149" cy="2597149"/>
            <a:chOff x="755651" y="2139950"/>
            <a:chExt cx="2190750" cy="219075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5651" y="2139950"/>
              <a:ext cx="2190750" cy="2190750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1022446" y="2594981"/>
              <a:ext cx="1475677" cy="777743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zh-CN" altLang="en-US" sz="5400" b="1" dirty="0">
                  <a:solidFill>
                    <a:srgbClr val="F39820"/>
                  </a:solidFill>
                  <a:latin typeface="MiSans Normal" panose="00000500000000000000" charset="-122"/>
                  <a:ea typeface="MiSans Normal" panose="00000500000000000000" charset="-122"/>
                  <a:cs typeface="MiSans Normal" panose="00000500000000000000" charset="-122"/>
                  <a:sym typeface="+mn-lt"/>
                </a:rPr>
                <a:t>目</a:t>
              </a:r>
              <a:r>
                <a:rPr lang="zh-CN" altLang="en-US" sz="5400" b="1" dirty="0">
                  <a:solidFill>
                    <a:srgbClr val="F39820"/>
                  </a:solidFill>
                  <a:latin typeface="MiSans Normal" panose="00000500000000000000" charset="-122"/>
                  <a:cs typeface="+mn-ea"/>
                  <a:sym typeface="+mn-lt"/>
                </a:rPr>
                <a:t> 录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788309" y="3212812"/>
              <a:ext cx="1943950" cy="492249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 Normal" panose="00000500000000000000" charset="-122"/>
                  <a:ea typeface="MiSans Normal" panose="00000500000000000000" charset="-122"/>
                  <a:cs typeface="MiSans Normal" panose="00000500000000000000" charset="-122"/>
                  <a:sym typeface="+mn-lt"/>
                </a:rPr>
                <a:t>Contents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1" y="-1"/>
            <a:ext cx="12192001" cy="6858003"/>
            <a:chOff x="-1" y="-1"/>
            <a:chExt cx="12192001" cy="685800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0248900" y="-1"/>
              <a:ext cx="1943100" cy="189517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 rot="5400000">
              <a:off x="30531" y="5281697"/>
              <a:ext cx="1545773" cy="1606837"/>
            </a:xfrm>
            <a:prstGeom prst="rect">
              <a:avLst/>
            </a:prstGeom>
          </p:spPr>
        </p:pic>
      </p:grpSp>
      <p:sp>
        <p:nvSpPr>
          <p:cNvPr id="22" name="文本框"/>
          <p:cNvSpPr/>
          <p:nvPr/>
        </p:nvSpPr>
        <p:spPr>
          <a:xfrm>
            <a:off x="5376663" y="719045"/>
            <a:ext cx="446481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需求说明</a:t>
            </a:r>
          </a:p>
        </p:txBody>
      </p:sp>
      <p:sp>
        <p:nvSpPr>
          <p:cNvPr id="23" name="矩形 22"/>
          <p:cNvSpPr/>
          <p:nvPr/>
        </p:nvSpPr>
        <p:spPr>
          <a:xfrm flipH="1">
            <a:off x="5376663" y="1070698"/>
            <a:ext cx="4331155" cy="311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Requirements Specification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24" name="文本框"/>
          <p:cNvSpPr/>
          <p:nvPr/>
        </p:nvSpPr>
        <p:spPr>
          <a:xfrm>
            <a:off x="5376665" y="4017068"/>
            <a:ext cx="4012642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</a:p>
        </p:txBody>
      </p:sp>
      <p:sp>
        <p:nvSpPr>
          <p:cNvPr id="25" name="矩形 24"/>
          <p:cNvSpPr/>
          <p:nvPr/>
        </p:nvSpPr>
        <p:spPr>
          <a:xfrm flipH="1">
            <a:off x="5376665" y="4368721"/>
            <a:ext cx="4331153" cy="310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Test Results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sym typeface="+mn-lt"/>
            </a:endParaRPr>
          </a:p>
        </p:txBody>
      </p:sp>
      <p:sp>
        <p:nvSpPr>
          <p:cNvPr id="26" name="文本框"/>
          <p:cNvSpPr/>
          <p:nvPr/>
        </p:nvSpPr>
        <p:spPr>
          <a:xfrm>
            <a:off x="5376663" y="5598071"/>
            <a:ext cx="446481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其它说明</a:t>
            </a:r>
          </a:p>
        </p:txBody>
      </p:sp>
      <p:sp>
        <p:nvSpPr>
          <p:cNvPr id="27" name="矩形 26"/>
          <p:cNvSpPr/>
          <p:nvPr/>
        </p:nvSpPr>
        <p:spPr>
          <a:xfrm flipH="1">
            <a:off x="5376663" y="5949724"/>
            <a:ext cx="4209736" cy="311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Additional Information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28" name="文本框"/>
          <p:cNvSpPr/>
          <p:nvPr/>
        </p:nvSpPr>
        <p:spPr>
          <a:xfrm>
            <a:off x="5376663" y="2355479"/>
            <a:ext cx="446481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视觉设计</a:t>
            </a:r>
          </a:p>
        </p:txBody>
      </p:sp>
      <p:sp>
        <p:nvSpPr>
          <p:cNvPr id="29" name="矩形 28"/>
          <p:cNvSpPr/>
          <p:nvPr/>
        </p:nvSpPr>
        <p:spPr>
          <a:xfrm flipH="1">
            <a:off x="5376663" y="2707132"/>
            <a:ext cx="4331155" cy="311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Visual Design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539226" y="720310"/>
            <a:ext cx="703773" cy="703773"/>
          </a:xfrm>
          <a:prstGeom prst="ellipse">
            <a:avLst/>
          </a:prstGeom>
          <a:solidFill>
            <a:srgbClr val="8DC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01</a:t>
            </a:r>
          </a:p>
        </p:txBody>
      </p:sp>
      <p:sp>
        <p:nvSpPr>
          <p:cNvPr id="31" name="椭圆 30"/>
          <p:cNvSpPr/>
          <p:nvPr/>
        </p:nvSpPr>
        <p:spPr>
          <a:xfrm>
            <a:off x="4539226" y="2365327"/>
            <a:ext cx="703773" cy="703773"/>
          </a:xfrm>
          <a:prstGeom prst="ellipse">
            <a:avLst/>
          </a:prstGeom>
          <a:solidFill>
            <a:srgbClr val="8DC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03</a:t>
            </a:r>
          </a:p>
        </p:txBody>
      </p:sp>
      <p:sp>
        <p:nvSpPr>
          <p:cNvPr id="32" name="椭圆 31"/>
          <p:cNvSpPr/>
          <p:nvPr/>
        </p:nvSpPr>
        <p:spPr>
          <a:xfrm>
            <a:off x="4539228" y="4030481"/>
            <a:ext cx="703773" cy="703773"/>
          </a:xfrm>
          <a:prstGeom prst="ellipse">
            <a:avLst/>
          </a:prstGeom>
          <a:solidFill>
            <a:srgbClr val="8DC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05</a:t>
            </a:r>
          </a:p>
        </p:txBody>
      </p:sp>
      <p:sp>
        <p:nvSpPr>
          <p:cNvPr id="33" name="椭圆 32"/>
          <p:cNvSpPr/>
          <p:nvPr/>
        </p:nvSpPr>
        <p:spPr>
          <a:xfrm>
            <a:off x="4539226" y="5607466"/>
            <a:ext cx="703773" cy="703773"/>
          </a:xfrm>
          <a:prstGeom prst="ellipse">
            <a:avLst/>
          </a:prstGeom>
          <a:solidFill>
            <a:srgbClr val="8DC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07</a:t>
            </a:r>
          </a:p>
        </p:txBody>
      </p:sp>
      <p:pic>
        <p:nvPicPr>
          <p:cNvPr id="34" name="图片 33" descr="logo.png">
            <a:extLst>
              <a:ext uri="{FF2B5EF4-FFF2-40B4-BE49-F238E27FC236}">
                <a16:creationId xmlns:a16="http://schemas.microsoft.com/office/drawing/2014/main" id="{16D420E5-E76E-4928-9527-0EBBF0B0A27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46204" y="96924"/>
            <a:ext cx="1001189" cy="622168"/>
          </a:xfrm>
          <a:prstGeom prst="rect">
            <a:avLst/>
          </a:prstGeom>
        </p:spPr>
      </p:pic>
      <p:sp>
        <p:nvSpPr>
          <p:cNvPr id="35" name="文本框">
            <a:extLst>
              <a:ext uri="{FF2B5EF4-FFF2-40B4-BE49-F238E27FC236}">
                <a16:creationId xmlns:a16="http://schemas.microsoft.com/office/drawing/2014/main" id="{4DE2BC89-BCF1-4ECD-9556-753591127C31}"/>
              </a:ext>
            </a:extLst>
          </p:cNvPr>
          <p:cNvSpPr/>
          <p:nvPr/>
        </p:nvSpPr>
        <p:spPr>
          <a:xfrm>
            <a:off x="5376663" y="1534127"/>
            <a:ext cx="446481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设备设计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AE8C922-C3A0-4A68-8AF1-51BCBC62FFD3}"/>
              </a:ext>
            </a:extLst>
          </p:cNvPr>
          <p:cNvSpPr/>
          <p:nvPr/>
        </p:nvSpPr>
        <p:spPr>
          <a:xfrm flipH="1">
            <a:off x="5376663" y="1885780"/>
            <a:ext cx="4331155" cy="311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Equipment Design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960EF116-DCBA-4DDF-B77B-8C51E348B1C5}"/>
              </a:ext>
            </a:extLst>
          </p:cNvPr>
          <p:cNvSpPr/>
          <p:nvPr/>
        </p:nvSpPr>
        <p:spPr>
          <a:xfrm>
            <a:off x="4539226" y="1535392"/>
            <a:ext cx="703773" cy="703773"/>
          </a:xfrm>
          <a:prstGeom prst="ellipse">
            <a:avLst/>
          </a:prstGeom>
          <a:solidFill>
            <a:srgbClr val="8DC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02</a:t>
            </a:r>
          </a:p>
        </p:txBody>
      </p:sp>
      <p:sp>
        <p:nvSpPr>
          <p:cNvPr id="38" name="文本框">
            <a:extLst>
              <a:ext uri="{FF2B5EF4-FFF2-40B4-BE49-F238E27FC236}">
                <a16:creationId xmlns:a16="http://schemas.microsoft.com/office/drawing/2014/main" id="{2AB1AB3D-286C-46CD-835E-D83981FFF85E}"/>
              </a:ext>
            </a:extLst>
          </p:cNvPr>
          <p:cNvSpPr/>
          <p:nvPr/>
        </p:nvSpPr>
        <p:spPr>
          <a:xfrm>
            <a:off x="5376663" y="3190565"/>
            <a:ext cx="446481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布局说明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105B4DB7-4F54-48EF-AF64-AA42D23AC69F}"/>
              </a:ext>
            </a:extLst>
          </p:cNvPr>
          <p:cNvSpPr/>
          <p:nvPr/>
        </p:nvSpPr>
        <p:spPr>
          <a:xfrm flipH="1">
            <a:off x="5376663" y="3542218"/>
            <a:ext cx="4331155" cy="311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Layout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6781AC05-86DB-4857-9FBB-86A337E3DE04}"/>
              </a:ext>
            </a:extLst>
          </p:cNvPr>
          <p:cNvSpPr/>
          <p:nvPr/>
        </p:nvSpPr>
        <p:spPr>
          <a:xfrm>
            <a:off x="4539226" y="3191830"/>
            <a:ext cx="703773" cy="703773"/>
          </a:xfrm>
          <a:prstGeom prst="ellipse">
            <a:avLst/>
          </a:prstGeom>
          <a:solidFill>
            <a:srgbClr val="8DC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04</a:t>
            </a:r>
          </a:p>
        </p:txBody>
      </p:sp>
      <p:sp>
        <p:nvSpPr>
          <p:cNvPr id="41" name="文本框">
            <a:extLst>
              <a:ext uri="{FF2B5EF4-FFF2-40B4-BE49-F238E27FC236}">
                <a16:creationId xmlns:a16="http://schemas.microsoft.com/office/drawing/2014/main" id="{522C7894-4A85-4AE6-A3F1-6B41163DA6BA}"/>
              </a:ext>
            </a:extLst>
          </p:cNvPr>
          <p:cNvSpPr/>
          <p:nvPr/>
        </p:nvSpPr>
        <p:spPr>
          <a:xfrm>
            <a:off x="5376663" y="4812538"/>
            <a:ext cx="4012642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TT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说明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86EEB71E-3FB8-463B-ACA0-B100870D2E0A}"/>
              </a:ext>
            </a:extLst>
          </p:cNvPr>
          <p:cNvSpPr/>
          <p:nvPr/>
        </p:nvSpPr>
        <p:spPr>
          <a:xfrm flipH="1">
            <a:off x="5376663" y="5164191"/>
            <a:ext cx="4331153" cy="310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Takt Time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sym typeface="+mn-lt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C2AE0EC8-9CAE-4D80-BCC2-83A6026E30FE}"/>
              </a:ext>
            </a:extLst>
          </p:cNvPr>
          <p:cNvSpPr/>
          <p:nvPr/>
        </p:nvSpPr>
        <p:spPr>
          <a:xfrm>
            <a:off x="4539226" y="4825951"/>
            <a:ext cx="703773" cy="703773"/>
          </a:xfrm>
          <a:prstGeom prst="ellipse">
            <a:avLst/>
          </a:prstGeom>
          <a:solidFill>
            <a:srgbClr val="8DC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06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9448800" y="4118099"/>
              <a:ext cx="2743200" cy="273990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</p:grpSp>
      <p:sp>
        <p:nvSpPr>
          <p:cNvPr id="39" name="文本框"/>
          <p:cNvSpPr/>
          <p:nvPr/>
        </p:nvSpPr>
        <p:spPr>
          <a:xfrm>
            <a:off x="1993900" y="2873927"/>
            <a:ext cx="66792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800" b="1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</a:p>
        </p:txBody>
      </p:sp>
      <p:sp>
        <p:nvSpPr>
          <p:cNvPr id="40" name="矩形 39"/>
          <p:cNvSpPr/>
          <p:nvPr/>
        </p:nvSpPr>
        <p:spPr>
          <a:xfrm flipH="1">
            <a:off x="2044699" y="3679406"/>
            <a:ext cx="2349747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Test Results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sym typeface="+mn-lt"/>
            </a:endParaRPr>
          </a:p>
        </p:txBody>
      </p:sp>
      <p:sp>
        <p:nvSpPr>
          <p:cNvPr id="41" name="矩形: 圆角 40"/>
          <p:cNvSpPr/>
          <p:nvPr/>
        </p:nvSpPr>
        <p:spPr>
          <a:xfrm>
            <a:off x="2115721" y="5015882"/>
            <a:ext cx="1600200" cy="367818"/>
          </a:xfrm>
          <a:prstGeom prst="roundRect">
            <a:avLst>
              <a:gd name="adj" fmla="val 50000"/>
            </a:avLst>
          </a:prstGeom>
          <a:solidFill>
            <a:srgbClr val="EDD4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第五章节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E09B17B-5D16-4C77-96A0-372D9662C0E1}"/>
              </a:ext>
            </a:extLst>
          </p:cNvPr>
          <p:cNvGrpSpPr/>
          <p:nvPr/>
        </p:nvGrpSpPr>
        <p:grpSpPr>
          <a:xfrm>
            <a:off x="2044700" y="1474300"/>
            <a:ext cx="1231732" cy="1231732"/>
            <a:chOff x="5638968" y="1520636"/>
            <a:chExt cx="1231732" cy="1231732"/>
          </a:xfrm>
        </p:grpSpPr>
        <p:sp>
          <p:nvSpPr>
            <p:cNvPr id="36" name="椭圆 35"/>
            <p:cNvSpPr/>
            <p:nvPr/>
          </p:nvSpPr>
          <p:spPr>
            <a:xfrm>
              <a:off x="5638968" y="1520636"/>
              <a:ext cx="1231732" cy="12317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BE826BF-43B4-4342-A63A-32344042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962" y="1753620"/>
              <a:ext cx="903885" cy="7032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75968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C54B33D-CF5B-4005-AA9E-552B662A4463}"/>
              </a:ext>
            </a:extLst>
          </p:cNvPr>
          <p:cNvSpPr txBox="1"/>
          <p:nvPr/>
        </p:nvSpPr>
        <p:spPr>
          <a:xfrm>
            <a:off x="657500" y="999556"/>
            <a:ext cx="408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白色膜打光效果</a:t>
            </a:r>
            <a:r>
              <a:rPr lang="en-US" altLang="zh-CN" dirty="0"/>
              <a:t>(</a:t>
            </a:r>
            <a:r>
              <a:rPr lang="zh-CN" altLang="en-US" dirty="0"/>
              <a:t>以下瑕疵均可检测</a:t>
            </a:r>
            <a:r>
              <a:rPr lang="en-US" altLang="zh-CN" dirty="0"/>
              <a:t>)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C82A4F7-B1CA-4ED1-9A2F-EEB86B6DD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619" y="1594871"/>
            <a:ext cx="2057400" cy="195584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6A015D1-86EA-4FFD-9FCE-8462F98BCD42}"/>
              </a:ext>
            </a:extLst>
          </p:cNvPr>
          <p:cNvSpPr txBox="1"/>
          <p:nvPr/>
        </p:nvSpPr>
        <p:spPr>
          <a:xfrm>
            <a:off x="1711180" y="3613691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0.2mm * 0.16mm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7091174-437C-4C08-ADB6-1390A01FA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055" y="1636188"/>
            <a:ext cx="2105025" cy="191452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A1A869B-9B34-41DF-872D-67F82ABF36CA}"/>
              </a:ext>
            </a:extLst>
          </p:cNvPr>
          <p:cNvSpPr txBox="1"/>
          <p:nvPr/>
        </p:nvSpPr>
        <p:spPr>
          <a:xfrm>
            <a:off x="4640908" y="360792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0.08mm * 0.06mm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A5D640A-9FE9-4BEE-B921-EA3054ED7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719" y="4205704"/>
            <a:ext cx="2019300" cy="196215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B1E9E653-2055-4F16-A202-81CCC651AB10}"/>
              </a:ext>
            </a:extLst>
          </p:cNvPr>
          <p:cNvSpPr txBox="1"/>
          <p:nvPr/>
        </p:nvSpPr>
        <p:spPr>
          <a:xfrm>
            <a:off x="1811770" y="6278685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2mm * 0.08mm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2CFCC21-DD76-48D7-84FA-940E972F43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9117" y="1594871"/>
            <a:ext cx="2105025" cy="187642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3206953-44DE-41B7-B1B8-9CFDF1A2D7A0}"/>
              </a:ext>
            </a:extLst>
          </p:cNvPr>
          <p:cNvSpPr txBox="1"/>
          <p:nvPr/>
        </p:nvSpPr>
        <p:spPr>
          <a:xfrm>
            <a:off x="7544970" y="355220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0.6mm * 0.5mm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2E84619-D638-4CFF-8D1D-3AD9E3AB4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057" y="4213457"/>
            <a:ext cx="2105024" cy="196215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23C72909-0A2E-401E-ABE5-97F1E16D7C38}"/>
              </a:ext>
            </a:extLst>
          </p:cNvPr>
          <p:cNvSpPr txBox="1"/>
          <p:nvPr/>
        </p:nvSpPr>
        <p:spPr>
          <a:xfrm>
            <a:off x="4646309" y="6278685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3.7mm * 0.4mm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CF9EC5C-4804-4C68-B788-BE761F8EB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9117" y="4191189"/>
            <a:ext cx="2019300" cy="197099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13BBE90-AAEC-4A87-A1CB-79928D0390E7}"/>
              </a:ext>
            </a:extLst>
          </p:cNvPr>
          <p:cNvSpPr txBox="1"/>
          <p:nvPr/>
        </p:nvSpPr>
        <p:spPr>
          <a:xfrm>
            <a:off x="7544969" y="6300092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0.3mm * 0.2mm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4589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C54B33D-CF5B-4005-AA9E-552B662A4463}"/>
              </a:ext>
            </a:extLst>
          </p:cNvPr>
          <p:cNvSpPr txBox="1"/>
          <p:nvPr/>
        </p:nvSpPr>
        <p:spPr>
          <a:xfrm>
            <a:off x="657500" y="999556"/>
            <a:ext cx="408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白色膜打光效果</a:t>
            </a:r>
            <a:r>
              <a:rPr lang="en-US" altLang="zh-CN" dirty="0"/>
              <a:t>(</a:t>
            </a:r>
            <a:r>
              <a:rPr lang="zh-CN" altLang="en-US" dirty="0"/>
              <a:t>以下瑕疵均可检测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6A015D1-86EA-4FFD-9FCE-8462F98BCD42}"/>
              </a:ext>
            </a:extLst>
          </p:cNvPr>
          <p:cNvSpPr txBox="1"/>
          <p:nvPr/>
        </p:nvSpPr>
        <p:spPr>
          <a:xfrm>
            <a:off x="1711180" y="3550713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4.2mm * 1.6mm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A1A869B-9B34-41DF-872D-67F82ABF36CA}"/>
              </a:ext>
            </a:extLst>
          </p:cNvPr>
          <p:cNvSpPr txBox="1"/>
          <p:nvPr/>
        </p:nvSpPr>
        <p:spPr>
          <a:xfrm>
            <a:off x="4495056" y="359203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0.26mm * 0.2mm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1E9E653-2055-4F16-A202-81CCC651AB10}"/>
              </a:ext>
            </a:extLst>
          </p:cNvPr>
          <p:cNvSpPr txBox="1"/>
          <p:nvPr/>
        </p:nvSpPr>
        <p:spPr>
          <a:xfrm>
            <a:off x="1829001" y="6223947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4mm * 0.16mm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3206953-44DE-41B7-B1B8-9CFDF1A2D7A0}"/>
              </a:ext>
            </a:extLst>
          </p:cNvPr>
          <p:cNvSpPr txBox="1"/>
          <p:nvPr/>
        </p:nvSpPr>
        <p:spPr>
          <a:xfrm>
            <a:off x="7544970" y="3552208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0.12mm * 0.08mm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3C72909-0A2E-401E-ABE5-97F1E16D7C38}"/>
              </a:ext>
            </a:extLst>
          </p:cNvPr>
          <p:cNvSpPr txBox="1"/>
          <p:nvPr/>
        </p:nvSpPr>
        <p:spPr>
          <a:xfrm>
            <a:off x="4559175" y="6223947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4mm * 1.8mm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13BBE90-AAEC-4A87-A1CB-79928D0390E7}"/>
              </a:ext>
            </a:extLst>
          </p:cNvPr>
          <p:cNvSpPr txBox="1"/>
          <p:nvPr/>
        </p:nvSpPr>
        <p:spPr>
          <a:xfrm>
            <a:off x="7544970" y="6181431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0.3mm * 0.3mm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0F8B52F-FDFE-4FA0-86B7-28E5FD1CC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181" y="1630009"/>
            <a:ext cx="1984838" cy="19215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37610B7-B317-44AC-A0D9-5C5300F67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056" y="1630009"/>
            <a:ext cx="2003761" cy="19207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04A3A6-87D4-4FC3-89EC-E97067E75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117" y="1630009"/>
            <a:ext cx="2069797" cy="19207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276C932-8CF0-48E6-A2E8-D68A1CD8C9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1181" y="4138644"/>
            <a:ext cx="1984838" cy="19551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BC15F6-6844-4F36-B618-7A2457BFF5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056" y="4108686"/>
            <a:ext cx="1982050" cy="19709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B6B32B6-9EAE-43EC-9046-67C02093A9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9117" y="4068151"/>
            <a:ext cx="2089751" cy="2011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315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C54B33D-CF5B-4005-AA9E-552B662A4463}"/>
              </a:ext>
            </a:extLst>
          </p:cNvPr>
          <p:cNvSpPr txBox="1"/>
          <p:nvPr/>
        </p:nvSpPr>
        <p:spPr>
          <a:xfrm>
            <a:off x="657500" y="999556"/>
            <a:ext cx="432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米黄色膜打光效果</a:t>
            </a:r>
            <a:r>
              <a:rPr lang="en-US" altLang="zh-CN" dirty="0"/>
              <a:t>(</a:t>
            </a:r>
            <a:r>
              <a:rPr lang="zh-CN" altLang="en-US" dirty="0"/>
              <a:t>以下瑕疵均可检测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6A015D1-86EA-4FFD-9FCE-8462F98BCD42}"/>
              </a:ext>
            </a:extLst>
          </p:cNvPr>
          <p:cNvSpPr txBox="1"/>
          <p:nvPr/>
        </p:nvSpPr>
        <p:spPr>
          <a:xfrm>
            <a:off x="1711180" y="3613691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0.08mm * 0.08mm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A1A869B-9B34-41DF-872D-67F82ABF36CA}"/>
              </a:ext>
            </a:extLst>
          </p:cNvPr>
          <p:cNvSpPr txBox="1"/>
          <p:nvPr/>
        </p:nvSpPr>
        <p:spPr>
          <a:xfrm>
            <a:off x="4640908" y="360792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0.2mm * 0.15mm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1E9E653-2055-4F16-A202-81CCC651AB10}"/>
              </a:ext>
            </a:extLst>
          </p:cNvPr>
          <p:cNvSpPr txBox="1"/>
          <p:nvPr/>
        </p:nvSpPr>
        <p:spPr>
          <a:xfrm>
            <a:off x="1811770" y="627868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2mm * 0.1mm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3206953-44DE-41B7-B1B8-9CFDF1A2D7A0}"/>
              </a:ext>
            </a:extLst>
          </p:cNvPr>
          <p:cNvSpPr txBox="1"/>
          <p:nvPr/>
        </p:nvSpPr>
        <p:spPr>
          <a:xfrm>
            <a:off x="7544970" y="355220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0.3mm * 0.2mm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3C72909-0A2E-401E-ABE5-97F1E16D7C38}"/>
              </a:ext>
            </a:extLst>
          </p:cNvPr>
          <p:cNvSpPr txBox="1"/>
          <p:nvPr/>
        </p:nvSpPr>
        <p:spPr>
          <a:xfrm>
            <a:off x="4640908" y="6278685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0.3mm * 0.3mm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13BBE90-AAEC-4A87-A1CB-79928D0390E7}"/>
              </a:ext>
            </a:extLst>
          </p:cNvPr>
          <p:cNvSpPr txBox="1"/>
          <p:nvPr/>
        </p:nvSpPr>
        <p:spPr>
          <a:xfrm>
            <a:off x="7544969" y="6300092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2.6mm * 1mm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3AFD30C-23F9-4952-965A-3F1A76D82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719" y="1636187"/>
            <a:ext cx="1990725" cy="19145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5881A40-D827-44F2-A752-5B5F399FD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2129" y="1636187"/>
            <a:ext cx="2177952" cy="197173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5CC96F6-0940-44BC-9114-911A73FCE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3877" y="1636188"/>
            <a:ext cx="2095500" cy="19709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C35D32A-2BAB-484C-B124-81807F4B6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8985" y="4213457"/>
            <a:ext cx="2059408" cy="19145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74D44CA-0D31-42DC-8552-9AEE58AFB4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7286" y="4191189"/>
            <a:ext cx="2165179" cy="19145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10B4967-E323-42B2-80BD-E278A1E7DA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3877" y="4164200"/>
            <a:ext cx="1987767" cy="1970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4244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C54B33D-CF5B-4005-AA9E-552B662A4463}"/>
              </a:ext>
            </a:extLst>
          </p:cNvPr>
          <p:cNvSpPr txBox="1"/>
          <p:nvPr/>
        </p:nvSpPr>
        <p:spPr>
          <a:xfrm>
            <a:off x="657500" y="999556"/>
            <a:ext cx="408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透明膜打光效果</a:t>
            </a:r>
            <a:r>
              <a:rPr lang="en-US" altLang="zh-CN" dirty="0"/>
              <a:t>(</a:t>
            </a:r>
            <a:r>
              <a:rPr lang="zh-CN" altLang="en-US" dirty="0"/>
              <a:t>以下瑕疵均可检测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6A015D1-86EA-4FFD-9FCE-8462F98BCD42}"/>
              </a:ext>
            </a:extLst>
          </p:cNvPr>
          <p:cNvSpPr txBox="1"/>
          <p:nvPr/>
        </p:nvSpPr>
        <p:spPr>
          <a:xfrm>
            <a:off x="1711180" y="3613691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0.2mm * 0.2mm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A1A869B-9B34-41DF-872D-67F82ABF36CA}"/>
              </a:ext>
            </a:extLst>
          </p:cNvPr>
          <p:cNvSpPr txBox="1"/>
          <p:nvPr/>
        </p:nvSpPr>
        <p:spPr>
          <a:xfrm>
            <a:off x="4640908" y="360792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0.26mm * 0.16mm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1E9E653-2055-4F16-A202-81CCC651AB10}"/>
              </a:ext>
            </a:extLst>
          </p:cNvPr>
          <p:cNvSpPr txBox="1"/>
          <p:nvPr/>
        </p:nvSpPr>
        <p:spPr>
          <a:xfrm>
            <a:off x="1903540" y="6220802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0.6mm * 0.2mm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3206953-44DE-41B7-B1B8-9CFDF1A2D7A0}"/>
              </a:ext>
            </a:extLst>
          </p:cNvPr>
          <p:cNvSpPr txBox="1"/>
          <p:nvPr/>
        </p:nvSpPr>
        <p:spPr>
          <a:xfrm>
            <a:off x="7491101" y="3613691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2.8mm * 0.1mm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3C72909-0A2E-401E-ABE5-97F1E16D7C38}"/>
              </a:ext>
            </a:extLst>
          </p:cNvPr>
          <p:cNvSpPr txBox="1"/>
          <p:nvPr/>
        </p:nvSpPr>
        <p:spPr>
          <a:xfrm>
            <a:off x="4640908" y="6278685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4mm * 0.12mm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13BBE90-AAEC-4A87-A1CB-79928D0390E7}"/>
              </a:ext>
            </a:extLst>
          </p:cNvPr>
          <p:cNvSpPr txBox="1"/>
          <p:nvPr/>
        </p:nvSpPr>
        <p:spPr>
          <a:xfrm>
            <a:off x="7314156" y="6278685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0.06mm * 0.06mm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CD2AC6A-3E71-41CD-A216-1F09E23F0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552" y="1636187"/>
            <a:ext cx="2175254" cy="19775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685A4C-899F-4187-9B3C-C78229239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474" y="1636186"/>
            <a:ext cx="2034571" cy="19709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078DB1-FB77-43A8-AE7E-69FFB60DB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8037" y="1636186"/>
            <a:ext cx="1987767" cy="19709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F8320F-26ED-4F7C-A725-8064FA84E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1552" y="4191189"/>
            <a:ext cx="2165179" cy="18192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5E3CB8E-2309-4C59-BCA2-C28CB26218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474" y="4153877"/>
            <a:ext cx="1987767" cy="185658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514C7D6-F009-4533-9718-17A08BE603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7055" y="4150957"/>
            <a:ext cx="1884600" cy="1840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4078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9448800" y="4118099"/>
              <a:ext cx="2743200" cy="273990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</p:grpSp>
      <p:sp>
        <p:nvSpPr>
          <p:cNvPr id="39" name="文本框"/>
          <p:cNvSpPr/>
          <p:nvPr/>
        </p:nvSpPr>
        <p:spPr>
          <a:xfrm>
            <a:off x="1993900" y="2873927"/>
            <a:ext cx="66792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800" b="1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TT</a:t>
            </a:r>
            <a:r>
              <a:rPr lang="zh-CN" altLang="en-US" sz="4800" b="1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说明</a:t>
            </a:r>
          </a:p>
        </p:txBody>
      </p:sp>
      <p:sp>
        <p:nvSpPr>
          <p:cNvPr id="40" name="矩形 39"/>
          <p:cNvSpPr/>
          <p:nvPr/>
        </p:nvSpPr>
        <p:spPr>
          <a:xfrm flipH="1">
            <a:off x="2044699" y="3679406"/>
            <a:ext cx="2349747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Takt Time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sym typeface="+mn-lt"/>
            </a:endParaRPr>
          </a:p>
        </p:txBody>
      </p:sp>
      <p:sp>
        <p:nvSpPr>
          <p:cNvPr id="41" name="矩形: 圆角 40"/>
          <p:cNvSpPr/>
          <p:nvPr/>
        </p:nvSpPr>
        <p:spPr>
          <a:xfrm>
            <a:off x="2115721" y="5015882"/>
            <a:ext cx="1600200" cy="367818"/>
          </a:xfrm>
          <a:prstGeom prst="roundRect">
            <a:avLst>
              <a:gd name="adj" fmla="val 50000"/>
            </a:avLst>
          </a:prstGeom>
          <a:solidFill>
            <a:srgbClr val="EDD4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第六章节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E09B17B-5D16-4C77-96A0-372D9662C0E1}"/>
              </a:ext>
            </a:extLst>
          </p:cNvPr>
          <p:cNvGrpSpPr/>
          <p:nvPr/>
        </p:nvGrpSpPr>
        <p:grpSpPr>
          <a:xfrm>
            <a:off x="2044700" y="1474300"/>
            <a:ext cx="1231732" cy="1231732"/>
            <a:chOff x="5638968" y="1520636"/>
            <a:chExt cx="1231732" cy="1231732"/>
          </a:xfrm>
        </p:grpSpPr>
        <p:sp>
          <p:nvSpPr>
            <p:cNvPr id="36" name="椭圆 35"/>
            <p:cNvSpPr/>
            <p:nvPr/>
          </p:nvSpPr>
          <p:spPr>
            <a:xfrm>
              <a:off x="5638968" y="1520636"/>
              <a:ext cx="1231732" cy="12317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BE826BF-43B4-4342-A63A-32344042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962" y="1753620"/>
              <a:ext cx="903885" cy="7032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78287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TT</a:t>
            </a:r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说明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F0E2386-6819-4425-8F0C-F106A132C7F1}"/>
              </a:ext>
            </a:extLst>
          </p:cNvPr>
          <p:cNvSpPr/>
          <p:nvPr/>
        </p:nvSpPr>
        <p:spPr>
          <a:xfrm>
            <a:off x="1423951" y="2577483"/>
            <a:ext cx="7952347" cy="115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机构速度：</a:t>
            </a:r>
            <a:endParaRPr lang="en-US" altLang="zh-CN" sz="1600" b="1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受限于产品需要进行张力管控，因此需要根据实际产品情况进行评估；</a:t>
            </a:r>
            <a:endParaRPr lang="en-US" altLang="zh-CN" sz="16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视觉最大拍照速度超过机构运行速度；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81BAA78-419C-40A2-9578-6F707F0B05C2}"/>
              </a:ext>
            </a:extLst>
          </p:cNvPr>
          <p:cNvSpPr/>
          <p:nvPr/>
        </p:nvSpPr>
        <p:spPr>
          <a:xfrm>
            <a:off x="1423951" y="969821"/>
            <a:ext cx="7952347" cy="1526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视觉拍照速度：</a:t>
            </a:r>
            <a:endParaRPr lang="en-US" altLang="zh-CN" sz="1600" b="1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选型的万兆网口相机的最大帧率为</a:t>
            </a:r>
            <a:r>
              <a:rPr lang="en-US" altLang="zh-CN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70K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，按照正常检测</a:t>
            </a:r>
            <a:r>
              <a:rPr lang="en-US" altLang="zh-CN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60K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来进行评估；</a:t>
            </a:r>
            <a:endParaRPr lang="en-US" altLang="zh-CN" sz="16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理论最大速度 </a:t>
            </a:r>
            <a:r>
              <a:rPr lang="en-US" altLang="zh-CN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60,000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</a:t>
            </a:r>
            <a:r>
              <a:rPr lang="en-US" altLang="zh-CN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*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0.017mm/pixel = 1020mm/s 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当前使用三分时频闪，所以最快速度为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1020 / 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=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340mm/s = 20.4m/h;</a:t>
            </a:r>
            <a:endParaRPr lang="zh-CN" altLang="en-US" sz="16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FBBD882-775D-4414-8257-49C3D0A477FA}"/>
              </a:ext>
            </a:extLst>
          </p:cNvPr>
          <p:cNvSpPr/>
          <p:nvPr/>
        </p:nvSpPr>
        <p:spPr>
          <a:xfrm>
            <a:off x="1423951" y="4008469"/>
            <a:ext cx="7952347" cy="115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软件计算速度：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拍照工位到人工判定工位约</a:t>
            </a:r>
            <a:r>
              <a:rPr lang="en-US" altLang="zh-CN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500mm – 600mm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拍照最大速度的情况下，并行处理可保证移动到人工判定工位时已经分析完成；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C51E96-AE0F-4963-8107-C78615F922E3}"/>
              </a:ext>
            </a:extLst>
          </p:cNvPr>
          <p:cNvSpPr/>
          <p:nvPr/>
        </p:nvSpPr>
        <p:spPr>
          <a:xfrm>
            <a:off x="1423951" y="5439455"/>
            <a:ext cx="7952347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总体速度：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根据产品张力控制后的平均运行速度以及人工上下料的时间，来计算总体耗时。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4819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9448800" y="4118099"/>
              <a:ext cx="2743200" cy="273990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</p:grpSp>
      <p:sp>
        <p:nvSpPr>
          <p:cNvPr id="39" name="文本框"/>
          <p:cNvSpPr/>
          <p:nvPr/>
        </p:nvSpPr>
        <p:spPr>
          <a:xfrm>
            <a:off x="1993900" y="2873927"/>
            <a:ext cx="66792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800" b="1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其它说明</a:t>
            </a:r>
          </a:p>
        </p:txBody>
      </p:sp>
      <p:sp>
        <p:nvSpPr>
          <p:cNvPr id="40" name="矩形 39"/>
          <p:cNvSpPr/>
          <p:nvPr/>
        </p:nvSpPr>
        <p:spPr>
          <a:xfrm flipH="1">
            <a:off x="1993900" y="3643120"/>
            <a:ext cx="788669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Additional Information</a:t>
            </a:r>
          </a:p>
        </p:txBody>
      </p:sp>
      <p:sp>
        <p:nvSpPr>
          <p:cNvPr id="41" name="矩形: 圆角 40"/>
          <p:cNvSpPr/>
          <p:nvPr/>
        </p:nvSpPr>
        <p:spPr>
          <a:xfrm>
            <a:off x="2044700" y="4811602"/>
            <a:ext cx="1600200" cy="367818"/>
          </a:xfrm>
          <a:prstGeom prst="roundRect">
            <a:avLst>
              <a:gd name="adj" fmla="val 50000"/>
            </a:avLst>
          </a:prstGeom>
          <a:solidFill>
            <a:srgbClr val="EDD4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第七章节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E09B17B-5D16-4C77-96A0-372D9662C0E1}"/>
              </a:ext>
            </a:extLst>
          </p:cNvPr>
          <p:cNvGrpSpPr/>
          <p:nvPr/>
        </p:nvGrpSpPr>
        <p:grpSpPr>
          <a:xfrm>
            <a:off x="2044700" y="1474300"/>
            <a:ext cx="1231732" cy="1231732"/>
            <a:chOff x="5638968" y="1520636"/>
            <a:chExt cx="1231732" cy="1231732"/>
          </a:xfrm>
        </p:grpSpPr>
        <p:sp>
          <p:nvSpPr>
            <p:cNvPr id="36" name="椭圆 35"/>
            <p:cNvSpPr/>
            <p:nvPr/>
          </p:nvSpPr>
          <p:spPr>
            <a:xfrm>
              <a:off x="5638968" y="1520636"/>
              <a:ext cx="1231732" cy="12317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BE826BF-43B4-4342-A63A-32344042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962" y="1753620"/>
              <a:ext cx="903885" cy="7032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23288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-1"/>
            <a:chExt cx="12192000" cy="68580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3247389" y="0"/>
              <a:ext cx="8944611" cy="6858000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943101" y="2325692"/>
            <a:ext cx="4360046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感谢您聆听</a:t>
            </a:r>
          </a:p>
        </p:txBody>
      </p:sp>
      <p:pic>
        <p:nvPicPr>
          <p:cNvPr id="2" name="图片 1" descr="9e797d3c98a84addb62abd4cb235ddb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5030" y="1123315"/>
            <a:ext cx="4541520" cy="461137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9448800" y="4118099"/>
              <a:ext cx="2743200" cy="273990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</p:grpSp>
      <p:sp>
        <p:nvSpPr>
          <p:cNvPr id="39" name="文本框"/>
          <p:cNvSpPr/>
          <p:nvPr/>
        </p:nvSpPr>
        <p:spPr>
          <a:xfrm>
            <a:off x="1993900" y="2873927"/>
            <a:ext cx="66792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800" b="1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需求说明</a:t>
            </a:r>
          </a:p>
        </p:txBody>
      </p:sp>
      <p:sp>
        <p:nvSpPr>
          <p:cNvPr id="40" name="矩形 39"/>
          <p:cNvSpPr/>
          <p:nvPr/>
        </p:nvSpPr>
        <p:spPr>
          <a:xfrm flipH="1">
            <a:off x="2044700" y="3621401"/>
            <a:ext cx="788669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Requirements Specification</a:t>
            </a:r>
          </a:p>
        </p:txBody>
      </p:sp>
      <p:sp>
        <p:nvSpPr>
          <p:cNvPr id="41" name="矩形: 圆角 40"/>
          <p:cNvSpPr/>
          <p:nvPr/>
        </p:nvSpPr>
        <p:spPr>
          <a:xfrm>
            <a:off x="2124599" y="5015882"/>
            <a:ext cx="1600200" cy="367818"/>
          </a:xfrm>
          <a:prstGeom prst="roundRect">
            <a:avLst>
              <a:gd name="adj" fmla="val 50000"/>
            </a:avLst>
          </a:prstGeom>
          <a:solidFill>
            <a:srgbClr val="EDD4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第一章节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E09B17B-5D16-4C77-96A0-372D9662C0E1}"/>
              </a:ext>
            </a:extLst>
          </p:cNvPr>
          <p:cNvGrpSpPr/>
          <p:nvPr/>
        </p:nvGrpSpPr>
        <p:grpSpPr>
          <a:xfrm>
            <a:off x="2044700" y="1474300"/>
            <a:ext cx="1231732" cy="1231732"/>
            <a:chOff x="5638968" y="1520636"/>
            <a:chExt cx="1231732" cy="1231732"/>
          </a:xfrm>
        </p:grpSpPr>
        <p:sp>
          <p:nvSpPr>
            <p:cNvPr id="36" name="椭圆 35"/>
            <p:cNvSpPr/>
            <p:nvPr/>
          </p:nvSpPr>
          <p:spPr>
            <a:xfrm>
              <a:off x="5638968" y="1520636"/>
              <a:ext cx="1231732" cy="12317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BE826BF-43B4-4342-A63A-32344042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962" y="1753620"/>
              <a:ext cx="903885" cy="7032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60061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23830" y="228097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需求说明</a:t>
            </a:r>
          </a:p>
        </p:txBody>
      </p:sp>
      <p:graphicFrame>
        <p:nvGraphicFramePr>
          <p:cNvPr id="3" name="object 7">
            <a:extLst>
              <a:ext uri="{FF2B5EF4-FFF2-40B4-BE49-F238E27FC236}">
                <a16:creationId xmlns:a16="http://schemas.microsoft.com/office/drawing/2014/main" id="{525DCB6B-8315-4C42-A4B8-F5A641A84E2D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96446025"/>
              </p:ext>
            </p:extLst>
          </p:nvPr>
        </p:nvGraphicFramePr>
        <p:xfrm>
          <a:off x="1417909" y="1594800"/>
          <a:ext cx="10123061" cy="3150910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1655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7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0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26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编号</a:t>
                      </a:r>
                      <a:endParaRPr 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基本要求</a:t>
                      </a:r>
                      <a:endParaRPr 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机构实现方式</a:t>
                      </a:r>
                      <a:endParaRPr 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0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收放卷可控制张力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增加张力控制系统，精确控制</a:t>
                      </a: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目视工位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产品出现</a:t>
                      </a: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NG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时，准确定位到目视范围内</a:t>
                      </a: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4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NG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后可横向裁剪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提供人工操作空间进行裁剪</a:t>
                      </a: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6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  <a:buNone/>
                      </a:pP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放料辊和收料辊可进行调节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95"/>
                        </a:spcBef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+mn-ea"/>
                        </a:rPr>
                        <a:t>前后增加双导轨滑动，收料辊部分减少配重，方便操作人员移动</a:t>
                      </a: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  <a:buNone/>
                      </a:pP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产品运行过程平滑稳定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95"/>
                        </a:spcBef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各个位置校准同心度，不使产品褶皱，变形，靠边刮伤</a:t>
                      </a: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229F9E33-D74E-4016-BB8A-A14FED13FD2F}"/>
              </a:ext>
            </a:extLst>
          </p:cNvPr>
          <p:cNvSpPr txBox="1"/>
          <p:nvPr/>
        </p:nvSpPr>
        <p:spPr>
          <a:xfrm>
            <a:off x="1009844" y="1003176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/>
              <a:t>机构要求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6151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23830" y="228097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需求说明</a:t>
            </a:r>
          </a:p>
        </p:txBody>
      </p:sp>
      <p:graphicFrame>
        <p:nvGraphicFramePr>
          <p:cNvPr id="3" name="object 7">
            <a:extLst>
              <a:ext uri="{FF2B5EF4-FFF2-40B4-BE49-F238E27FC236}">
                <a16:creationId xmlns:a16="http://schemas.microsoft.com/office/drawing/2014/main" id="{525DCB6B-8315-4C42-A4B8-F5A641A84E2D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68912874"/>
              </p:ext>
            </p:extLst>
          </p:nvPr>
        </p:nvGraphicFramePr>
        <p:xfrm>
          <a:off x="1409032" y="1564022"/>
          <a:ext cx="9084372" cy="3895744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1189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2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1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0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12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编号</a:t>
                      </a:r>
                      <a:endParaRPr 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检测项</a:t>
                      </a: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检测要求</a:t>
                      </a:r>
                      <a:endParaRPr 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是否可检测</a:t>
                      </a: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4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异物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最小 </a:t>
                      </a:r>
                      <a:r>
                        <a:rPr 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0.005mm²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是</a:t>
                      </a: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6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脏污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最小 </a:t>
                      </a:r>
                      <a:r>
                        <a:rPr 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0.04mm²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是</a:t>
                      </a: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2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粘附毛丝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最小 </a:t>
                      </a:r>
                      <a:r>
                        <a:rPr 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0.005mm²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是</a:t>
                      </a: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8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  <a:buNone/>
                      </a:pP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孔状破损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最小 </a:t>
                      </a:r>
                      <a:r>
                        <a:rPr 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0.04mm²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5"/>
                        </a:spcBef>
                        <a:buNone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是</a:t>
                      </a: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36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  <a:buNone/>
                      </a:pP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压痕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最小宽度 </a:t>
                      </a:r>
                      <a:r>
                        <a:rPr lang="en-US" altLang="zh-CN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0.08</a:t>
                      </a:r>
                      <a:r>
                        <a:rPr 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5"/>
                        </a:spcBef>
                        <a:buNone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是</a:t>
                      </a: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6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  <a:buNone/>
                      </a:pP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褶皱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最小宽度 </a:t>
                      </a:r>
                      <a:r>
                        <a:rPr lang="en-US" altLang="zh-CN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0.15</a:t>
                      </a:r>
                      <a:r>
                        <a:rPr 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5"/>
                        </a:spcBef>
                        <a:buNone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是</a:t>
                      </a: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0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  <a:buNone/>
                      </a:pP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划伤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最小宽度 </a:t>
                      </a:r>
                      <a:r>
                        <a:rPr lang="en-US" altLang="zh-CN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0.08mm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5"/>
                        </a:spcBef>
                        <a:buNone/>
                      </a:pPr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无感划伤可能拍不出</a:t>
                      </a: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229F9E33-D74E-4016-BB8A-A14FED13FD2F}"/>
              </a:ext>
            </a:extLst>
          </p:cNvPr>
          <p:cNvSpPr txBox="1"/>
          <p:nvPr/>
        </p:nvSpPr>
        <p:spPr>
          <a:xfrm>
            <a:off x="1009844" y="1003176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/>
              <a:t>视觉要求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23830" y="228097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需求说明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29F9E33-D74E-4016-BB8A-A14FED13FD2F}"/>
              </a:ext>
            </a:extLst>
          </p:cNvPr>
          <p:cNvSpPr txBox="1"/>
          <p:nvPr/>
        </p:nvSpPr>
        <p:spPr>
          <a:xfrm>
            <a:off x="1009844" y="1003176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/>
              <a:t>光学部分</a:t>
            </a:r>
          </a:p>
        </p:txBody>
      </p:sp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6F64FFF5-208C-4086-863E-C6112DCC3D75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18807419"/>
              </p:ext>
            </p:extLst>
          </p:nvPr>
        </p:nvGraphicFramePr>
        <p:xfrm>
          <a:off x="1417909" y="1594800"/>
          <a:ext cx="10123061" cy="1668231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1236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6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0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26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编号</a:t>
                      </a:r>
                      <a:endParaRPr 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基本要求</a:t>
                      </a:r>
                      <a:endParaRPr 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光学实现方式</a:t>
                      </a:r>
                      <a:endParaRPr 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0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当前米黄、白色、透明三种材质可检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使用背光，进行单面检测</a:t>
                      </a: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可兼容其它类似不透明产品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整体设计为双面检测，可兼容使用正面线扫条光检测</a:t>
                      </a: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FDB41DE0-EC4D-497D-BB85-15DF793FD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971045" y="3634728"/>
            <a:ext cx="1422945" cy="17958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D2CC9F5-CC43-4691-A9A3-C41E1284F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85203" y="5414571"/>
            <a:ext cx="1014276" cy="9017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1A39AEB-2365-4B6F-9BDC-EF804EC8BAD3}"/>
              </a:ext>
            </a:extLst>
          </p:cNvPr>
          <p:cNvSpPr/>
          <p:nvPr/>
        </p:nvSpPr>
        <p:spPr>
          <a:xfrm>
            <a:off x="4079722" y="3947427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zh-CN" altLang="en-US" sz="12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线扫相机</a:t>
            </a:r>
            <a:endParaRPr lang="en-US" altLang="zh-CN" sz="12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91B87E4-5B27-4753-9F83-E38BBB39E3A1}"/>
              </a:ext>
            </a:extLst>
          </p:cNvPr>
          <p:cNvSpPr/>
          <p:nvPr/>
        </p:nvSpPr>
        <p:spPr>
          <a:xfrm>
            <a:off x="2971047" y="6316271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zh-CN" altLang="en-US" sz="12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背部光源</a:t>
            </a:r>
            <a:endParaRPr lang="en-US" altLang="zh-CN" sz="12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1F331BE-29E9-48D0-B176-5A09EF0FF89A}"/>
              </a:ext>
            </a:extLst>
          </p:cNvPr>
          <p:cNvSpPr/>
          <p:nvPr/>
        </p:nvSpPr>
        <p:spPr>
          <a:xfrm>
            <a:off x="2508972" y="4046169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zh-CN" altLang="en-US" sz="12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侧面光源</a:t>
            </a:r>
            <a:endParaRPr lang="en-US" altLang="zh-CN" sz="12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AF41965-5BB8-428A-AA76-CFF476572F45}"/>
              </a:ext>
            </a:extLst>
          </p:cNvPr>
          <p:cNvSpPr/>
          <p:nvPr/>
        </p:nvSpPr>
        <p:spPr>
          <a:xfrm>
            <a:off x="3242413" y="3454545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zh-CN" altLang="en-US" sz="12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暗场光源</a:t>
            </a:r>
            <a:endParaRPr lang="en-US" altLang="zh-CN" sz="12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CBECBFA-BEE9-4010-ABBA-D79A72AA839A}"/>
              </a:ext>
            </a:extLst>
          </p:cNvPr>
          <p:cNvSpPr/>
          <p:nvPr/>
        </p:nvSpPr>
        <p:spPr>
          <a:xfrm>
            <a:off x="5940718" y="3682908"/>
            <a:ext cx="5295447" cy="11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zh-CN" altLang="en-US" sz="12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正、反相机，分别采用三组光源频闪拍摄；</a:t>
            </a:r>
            <a:endParaRPr lang="en-US" altLang="zh-CN" sz="12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zh-CN" altLang="en-US" sz="12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背部光源对透光性材料上的瑕疵，能够有良好的成像效果；</a:t>
            </a:r>
            <a:endParaRPr lang="en-US" altLang="zh-CN" sz="12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zh-CN" altLang="en-US" sz="12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侧面光源主要针对划痕、脏污等表面瑕疵成像；</a:t>
            </a:r>
            <a:endParaRPr lang="en-US" altLang="zh-CN" sz="12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zh-CN" altLang="en-US" sz="12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暗场光源提供一种方式，可以对特定角度下不反光的瑕疵进行拍摄；</a:t>
            </a:r>
            <a:endParaRPr lang="en-US" altLang="zh-CN" sz="12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9541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9448800" y="4118099"/>
              <a:ext cx="2743200" cy="273990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</p:grpSp>
      <p:sp>
        <p:nvSpPr>
          <p:cNvPr id="39" name="文本框"/>
          <p:cNvSpPr/>
          <p:nvPr/>
        </p:nvSpPr>
        <p:spPr>
          <a:xfrm>
            <a:off x="1993900" y="2873927"/>
            <a:ext cx="66792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800" b="1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设备设计</a:t>
            </a:r>
          </a:p>
        </p:txBody>
      </p:sp>
      <p:sp>
        <p:nvSpPr>
          <p:cNvPr id="40" name="矩形 39"/>
          <p:cNvSpPr/>
          <p:nvPr/>
        </p:nvSpPr>
        <p:spPr>
          <a:xfrm flipH="1">
            <a:off x="2044700" y="3621401"/>
            <a:ext cx="788669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Equipment Design</a:t>
            </a:r>
          </a:p>
        </p:txBody>
      </p:sp>
      <p:sp>
        <p:nvSpPr>
          <p:cNvPr id="41" name="矩形: 圆角 40"/>
          <p:cNvSpPr/>
          <p:nvPr/>
        </p:nvSpPr>
        <p:spPr>
          <a:xfrm>
            <a:off x="2124599" y="5015882"/>
            <a:ext cx="1600200" cy="367818"/>
          </a:xfrm>
          <a:prstGeom prst="roundRect">
            <a:avLst>
              <a:gd name="adj" fmla="val 50000"/>
            </a:avLst>
          </a:prstGeom>
          <a:solidFill>
            <a:srgbClr val="EDD4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第二章节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E09B17B-5D16-4C77-96A0-372D9662C0E1}"/>
              </a:ext>
            </a:extLst>
          </p:cNvPr>
          <p:cNvGrpSpPr/>
          <p:nvPr/>
        </p:nvGrpSpPr>
        <p:grpSpPr>
          <a:xfrm>
            <a:off x="2044700" y="1474300"/>
            <a:ext cx="1231732" cy="1231732"/>
            <a:chOff x="5638968" y="1520636"/>
            <a:chExt cx="1231732" cy="1231732"/>
          </a:xfrm>
        </p:grpSpPr>
        <p:sp>
          <p:nvSpPr>
            <p:cNvPr id="36" name="椭圆 35"/>
            <p:cNvSpPr/>
            <p:nvPr/>
          </p:nvSpPr>
          <p:spPr>
            <a:xfrm>
              <a:off x="5638968" y="1520636"/>
              <a:ext cx="1231732" cy="12317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BE826BF-43B4-4342-A63A-32344042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962" y="1753620"/>
              <a:ext cx="903885" cy="7032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15375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14235" y="200388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设备设计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4388E8A-D257-4C7B-9999-255ECA3C2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44" y="1654270"/>
            <a:ext cx="5502010" cy="441123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57F578F-D215-4867-B73B-2A3E1D2CD8B0}"/>
              </a:ext>
            </a:extLst>
          </p:cNvPr>
          <p:cNvSpPr txBox="1"/>
          <p:nvPr/>
        </p:nvSpPr>
        <p:spPr>
          <a:xfrm>
            <a:off x="1009844" y="1003176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/>
              <a:t>整体布局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0391224-9FC5-414B-B697-55A555016275}"/>
              </a:ext>
            </a:extLst>
          </p:cNvPr>
          <p:cNvSpPr/>
          <p:nvPr/>
        </p:nvSpPr>
        <p:spPr>
          <a:xfrm>
            <a:off x="6511854" y="1749303"/>
            <a:ext cx="5295447" cy="25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设备尺寸 –总尺寸：</a:t>
            </a:r>
            <a:endParaRPr lang="en-US" altLang="zh-CN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2800L*2000W</a:t>
            </a:r>
            <a:r>
              <a:rPr lang="en-US" altLang="zh-CN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不包括电箱</a:t>
            </a:r>
            <a:r>
              <a:rPr lang="en-US" altLang="zh-CN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*1800H(mm)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设备重量 – 约1500kg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水源要求 – NA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电源要求 – 单相, 220V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气源要求 – 0.6MPA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86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14235" y="200388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设备设计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57F578F-D215-4867-B73B-2A3E1D2CD8B0}"/>
              </a:ext>
            </a:extLst>
          </p:cNvPr>
          <p:cNvSpPr txBox="1"/>
          <p:nvPr/>
        </p:nvSpPr>
        <p:spPr>
          <a:xfrm>
            <a:off x="1009844" y="1003176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/>
              <a:t>整体布局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CA32A2C-723A-4893-9C86-D8B50D005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44" y="1622509"/>
            <a:ext cx="10070237" cy="329973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D8C9D73-0EFB-4FE9-A967-6DE9E6C3A6E2}"/>
              </a:ext>
            </a:extLst>
          </p:cNvPr>
          <p:cNvSpPr/>
          <p:nvPr/>
        </p:nvSpPr>
        <p:spPr>
          <a:xfrm>
            <a:off x="749515" y="4922240"/>
            <a:ext cx="7870702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注：目视工位使用的亚克力滚筒中心到底部高度</a:t>
            </a:r>
            <a:r>
              <a:rPr lang="en-US" altLang="zh-CN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830mm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，方便人员观察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96799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#401340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#401340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2f67e86-7785-43ae-9705-93acf2e5a50d}"/>
  <p:tag name="TABLE_ENDDRAG_ORIGIN_RECT" val="347*160"/>
  <p:tag name="TABLE_ENDDRAG_RECT" val="294*106*347*16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#401340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#401340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#40134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#401340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#401340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f08766b-d230-41fa-bae4-15d735b30c39}"/>
  <p:tag name="TABLE_ENDDRAG_ORIGIN_RECT" val="656*323"/>
  <p:tag name="TABLE_ENDDRAG_RECT" val="33*69*656*323"/>
  <p:tag name="TABLE_EMPHASIZE_COLOR" val="1356049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f08766b-d230-41fa-bae4-15d735b30c39}"/>
  <p:tag name="TABLE_ENDDRAG_ORIGIN_RECT" val="656*323"/>
  <p:tag name="TABLE_ENDDRAG_RECT" val="33*69*656*323"/>
  <p:tag name="TABLE_EMPHASIZE_COLOR" val="1356049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42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f08766b-d230-41fa-bae4-15d735b30c39}"/>
  <p:tag name="TABLE_ENDDRAG_ORIGIN_RECT" val="656*323"/>
  <p:tag name="TABLE_ENDDRAG_RECT" val="33*69*656*323"/>
  <p:tag name="TABLE_EMPHASIZE_COLOR" val="13560493"/>
</p:tagLst>
</file>

<file path=ppt/theme/theme1.xml><?xml version="1.0" encoding="utf-8"?>
<a:theme xmlns:a="http://schemas.openxmlformats.org/drawingml/2006/main" name="Office 主题​​">
  <a:themeElements>
    <a:clrScheme name="自定义 1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B0B2"/>
      </a:accent1>
      <a:accent2>
        <a:srgbClr val="F3981E"/>
      </a:accent2>
      <a:accent3>
        <a:srgbClr val="3F3F3F"/>
      </a:accent3>
      <a:accent4>
        <a:srgbClr val="5AB0B2"/>
      </a:accent4>
      <a:accent5>
        <a:srgbClr val="F3981E"/>
      </a:accent5>
      <a:accent6>
        <a:srgbClr val="3F3F3F"/>
      </a:accent6>
      <a:hlink>
        <a:srgbClr val="0563C1"/>
      </a:hlink>
      <a:folHlink>
        <a:srgbClr val="954F72"/>
      </a:folHlink>
    </a:clrScheme>
    <a:fontScheme name="3qzj1wph">
      <a:majorFont>
        <a:latin typeface="Arial"/>
        <a:ea typeface="MiSans Normal"/>
        <a:cs typeface=""/>
      </a:majorFont>
      <a:minorFont>
        <a:latin typeface="Ari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B0B2"/>
      </a:accent1>
      <a:accent2>
        <a:srgbClr val="F3981E"/>
      </a:accent2>
      <a:accent3>
        <a:srgbClr val="3F3F3F"/>
      </a:accent3>
      <a:accent4>
        <a:srgbClr val="5AB0B2"/>
      </a:accent4>
      <a:accent5>
        <a:srgbClr val="F3981E"/>
      </a:accent5>
      <a:accent6>
        <a:srgbClr val="3F3F3F"/>
      </a:accent6>
      <a:hlink>
        <a:srgbClr val="0563C1"/>
      </a:hlink>
      <a:folHlink>
        <a:srgbClr val="954F72"/>
      </a:folHlink>
    </a:clrScheme>
    <a:fontScheme name="g10cmv5a">
      <a:majorFont>
        <a:latin typeface="Arial"/>
        <a:ea typeface="MiSans Normal"/>
        <a:cs typeface=""/>
      </a:majorFont>
      <a:minorFont>
        <a:latin typeface="Ari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Sans Normal Light"/>
        <a:ea typeface=""/>
        <a:cs typeface=""/>
        <a:font script="Jpan" typeface="游ゴシック Light"/>
        <a:font script="Hang" typeface="맑은 고딕"/>
        <a:font script="Hans" typeface="MiSans Normal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Sans Medium"/>
        <a:ea typeface=""/>
        <a:cs typeface=""/>
        <a:font script="Jpan" typeface="游ゴシック"/>
        <a:font script="Hang" typeface="맑은 고딕"/>
        <a:font script="Hans" typeface="MiSans Medium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Sans Normal Light"/>
        <a:ea typeface=""/>
        <a:cs typeface=""/>
        <a:font script="Jpan" typeface="游ゴシック Light"/>
        <a:font script="Hang" typeface="맑은 고딕"/>
        <a:font script="Hans" typeface="MiSans Normal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Sans Medium"/>
        <a:ea typeface=""/>
        <a:cs typeface=""/>
        <a:font script="Jpan" typeface="游ゴシック"/>
        <a:font script="Hang" typeface="맑은 고딕"/>
        <a:font script="Hans" typeface="MiSans Medium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1098</Words>
  <Application>Microsoft Office PowerPoint</Application>
  <PresentationFormat>宽屏</PresentationFormat>
  <Paragraphs>279</Paragraphs>
  <Slides>28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35" baseType="lpstr">
      <vt:lpstr>Times New Roman</vt:lpstr>
      <vt:lpstr>MiSans Normal</vt:lpstr>
      <vt:lpstr>微软雅黑</vt:lpstr>
      <vt:lpstr>MiSans Medium</vt:lpstr>
      <vt:lpstr>Arial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群 王</cp:lastModifiedBy>
  <cp:revision>245</cp:revision>
  <dcterms:created xsi:type="dcterms:W3CDTF">2020-11-01T09:50:00Z</dcterms:created>
  <dcterms:modified xsi:type="dcterms:W3CDTF">2024-10-11T08:57:24Z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C467908D031C4F72B5C194E0CE80D1E7_11</vt:lpwstr>
  </property>
  <property fmtid="{D5CDD505-2E9C-101B-9397-08002B2CF9AE}" pid="4" name="KSOTemplateUUID">
    <vt:lpwstr>v1.0_mb_pjXt6fo8fST530Uhlqo7/g==</vt:lpwstr>
  </property>
</Properties>
</file>